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0" r:id="rId1"/>
    <p:sldMasterId id="2147484106" r:id="rId2"/>
    <p:sldMasterId id="2147484125" r:id="rId3"/>
  </p:sldMasterIdLst>
  <p:notesMasterIdLst>
    <p:notesMasterId r:id="rId41"/>
  </p:notesMasterIdLst>
  <p:sldIdLst>
    <p:sldId id="695" r:id="rId4"/>
    <p:sldId id="257" r:id="rId5"/>
    <p:sldId id="258" r:id="rId6"/>
    <p:sldId id="1004" r:id="rId7"/>
    <p:sldId id="1005" r:id="rId8"/>
    <p:sldId id="1006" r:id="rId9"/>
    <p:sldId id="1007" r:id="rId10"/>
    <p:sldId id="1008" r:id="rId11"/>
    <p:sldId id="1009" r:id="rId12"/>
    <p:sldId id="1018" r:id="rId13"/>
    <p:sldId id="1014" r:id="rId14"/>
    <p:sldId id="1015" r:id="rId15"/>
    <p:sldId id="268" r:id="rId16"/>
    <p:sldId id="1016" r:id="rId17"/>
    <p:sldId id="269" r:id="rId18"/>
    <p:sldId id="1000" r:id="rId19"/>
    <p:sldId id="267" r:id="rId20"/>
    <p:sldId id="1013" r:id="rId21"/>
    <p:sldId id="999" r:id="rId22"/>
    <p:sldId id="1019" r:id="rId23"/>
    <p:sldId id="270" r:id="rId24"/>
    <p:sldId id="1010" r:id="rId25"/>
    <p:sldId id="271" r:id="rId26"/>
    <p:sldId id="1011" r:id="rId27"/>
    <p:sldId id="274" r:id="rId28"/>
    <p:sldId id="273" r:id="rId29"/>
    <p:sldId id="275" r:id="rId30"/>
    <p:sldId id="1012" r:id="rId31"/>
    <p:sldId id="1001" r:id="rId32"/>
    <p:sldId id="1002" r:id="rId33"/>
    <p:sldId id="279" r:id="rId34"/>
    <p:sldId id="272" r:id="rId35"/>
    <p:sldId id="277" r:id="rId36"/>
    <p:sldId id="280" r:id="rId37"/>
    <p:sldId id="1003" r:id="rId38"/>
    <p:sldId id="278" r:id="rId39"/>
    <p:sldId id="993" r:id="rId40"/>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4" d="100"/>
          <a:sy n="64" d="100"/>
        </p:scale>
        <p:origin x="954" y="7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4T06:13:13.962"/>
    </inkml:context>
    <inkml:brush xml:id="br0">
      <inkml:brushProperty name="width" value="0.05" units="cm"/>
      <inkml:brushProperty name="height" value="0.05" units="cm"/>
    </inkml:brush>
  </inkml:definitions>
  <inkml:trace contextRef="#ctx0" brushRef="#br0">136 1 752 0 0,'0'0'847'0'0,"0"0"-24"0"0,0 0-30 0 0,0 0-27 0 0,0 0-67 0 0,0 0-34 0 0,0 0 8 0 0,0 0 28 0 0,0 0-33 0 0,0 0-24 0 0,0 0-38 0 0,0 0-15 0 0,0 0-39 0 0,0 0-31 0 0,0 0-26 0 0,0 0-30 0 0,0 0-26 0 0,0 0-32 0 0,0 0-50 0 0,0 0-31 0 0,0 0-23 0 0,0 0-20 0 0,0 0-14 0 0,0 0-21 0 0,0 0-11 0 0,0 0-17 0 0,0 0-19 0 0,0 0-16 0 0,0 0-8 0 0,0 0-4 0 0,0 0-11 0 0,0 0 12 0 0,0 0 21 0 0,0 0 1 0 0,0 0-2 0 0,0 0-15 0 0,0 0-19 0 0,0 0-18 0 0,0 0-13 0 0,0 0-6 0 0,0 0-14 0 0,0 0-20 0 0,0 0-4 0 0,0 0-11 0 0,0 0-5 0 0,0 0-3 0 0,0 0-9 0 0,0 0-5 0 0,0 0-7 0 0,0 0-11 0 0,0 0 2 0 0,0 0-4 0 0,0 0-8 0 0,0 0-11 0 0,0 0-27 0 0,0 0-43 0 0,0 0-77 0 0,0 0-147 0 0,-9 2-204 0 0,-11 2 121 0 0,-24 6-2130 0 0,13-4-2171 0 0,0-5 86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6:13:15.179"/>
    </inkml:context>
    <inkml:brush xml:id="br0">
      <inkml:brushProperty name="width" value="0.05" units="cm"/>
      <inkml:brushProperty name="height" value="0.05" units="cm"/>
    </inkml:brush>
  </inkml:definitions>
  <inkml:trace contextRef="#ctx0" brushRef="#br0">80 16 148,'-10'-5'1476,"-15"-5"8338,12 10-10598,9 0 836,-10 7-37,0 13-231,15-15-6180,-1-5 4187</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8-09T13:20:25.483"/>
    </inkml:context>
    <inkml:brush xml:id="br0">
      <inkml:brushProperty name="width" value="0.05292" units="cm"/>
      <inkml:brushProperty name="height" value="0.05292" units="cm"/>
    </inkml:brush>
  </inkml:definitions>
  <inkml:trace contextRef="#ctx0" brushRef="#br0">23549 10597 76 0,'0'0'84'16,"0"0"-4"-16,0 0-8 0,0 0-3 0,0 0-3 16,0 0-10-16,0 0-2 0,0 0-4 0,0 0 1 15,0 0-3-15,0 0-2 0,0 0-4 0,0 0-1 16,0 0-1-16,0 0-3 0,0-5-1 0,0 5-7 15,0 0 6-15,0 0 6 0,0 0-15 0,0 0 4 0,0 0-7 16,0 0-1-16,0 0 6 0,0 0-5 16,0 0-5-16,0 0-4 0,0 0 4 0,0 0-7 0,0 0 4 15,0 0-1-15,0 0-6 0,0 0 4 0,0 0-4 16,0 0 3-16,0 0 0 0,0 0 1 0,0 0 1 16,0 0 2-16,0 0 0 0,0 0-2 0,0 0 0 15,0 0 2-15,0 0 5 0,0 0 2 0,0 0-5 16,0 0 6-16,0 0 7 0,0 0 7 0,0 0 7 0,0 0 5 15,9 8 1-15,-2-6-5 0,2 0 1 16,5-1-3-16,4-1 1 0,0 1-1 0,1 0-7 0,4 1 0 16,5-4-4-16,3 2 2 0,-5 0-6 15,2-1 0-15,-5 1-4 0,-2 0-5 0,-3-1 2 16,4 2-3-16,-3-1-1 0,-6-1-1 0,0 1-4 0,-3 1 0 16,-1-2 1-16,-1 0-2 0,-3 1-1 0,-5 0-1 15,6-2 0-15,-6 2-3 0,0 0 2 0,0 0-2 16,0 0-1-16,0 0-1 0,0 0 2 0,0 0-1 15,0 0-2-15,-22 3-5 0,16-2-14 0,-2 0-6 0,1 2-15 16,0-2-13-16,1 2-18 0,1 0-11 16,-2-2-6-16,0 0-13 0,0 2-12 0,2 1-7 0,-3-2-18 15,3 0-126-15,-3 1-282 0,1-2 124 0</inkml:trace>
  <inkml:trace contextRef="#ctx0" brushRef="#br0" timeOffset="249.48">23624 10767 81 0,'0'0'162'0,"0"0"-7"16,0 0-9-16,0 0-7 0,0 0-8 0,-1 1-11 15,1-1-6-15,0 0-9 0,0 0-5 0,0 0-16 16,0 0-5-16,0 0-9 0,0 0-5 0,20-1-9 15,-12 2 0-15,2-1-11 0,4 1-2 0,5 3-1 16,2-1-7-16,6 2-2 0,-1 2-4 0,3 1-16 16,-3-2-37-16,-3-1-24 0,4-2-39 0,-6-2-36 15,-2 2-148-15,-6-2-292 0,3 2 129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14T06:13:13.962"/>
    </inkml:context>
    <inkml:brush xml:id="br0">
      <inkml:brushProperty name="width" value="0.05" units="cm"/>
      <inkml:brushProperty name="height" value="0.05" units="cm"/>
    </inkml:brush>
  </inkml:definitions>
  <inkml:trace contextRef="#ctx0" brushRef="#br0">136 1 752 0 0,'0'0'847'0'0,"0"0"-24"0"0,0 0-30 0 0,0 0-27 0 0,0 0-67 0 0,0 0-34 0 0,0 0 8 0 0,0 0 28 0 0,0 0-33 0 0,0 0-24 0 0,0 0-38 0 0,0 0-15 0 0,0 0-39 0 0,0 0-31 0 0,0 0-26 0 0,0 0-30 0 0,0 0-26 0 0,0 0-32 0 0,0 0-50 0 0,0 0-31 0 0,0 0-23 0 0,0 0-20 0 0,0 0-14 0 0,0 0-21 0 0,0 0-11 0 0,0 0-17 0 0,0 0-19 0 0,0 0-16 0 0,0 0-8 0 0,0 0-4 0 0,0 0-11 0 0,0 0 12 0 0,0 0 21 0 0,0 0 1 0 0,0 0-2 0 0,0 0-15 0 0,0 0-19 0 0,0 0-18 0 0,0 0-13 0 0,0 0-6 0 0,0 0-14 0 0,0 0-20 0 0,0 0-4 0 0,0 0-11 0 0,0 0-5 0 0,0 0-3 0 0,0 0-9 0 0,0 0-5 0 0,0 0-7 0 0,0 0-11 0 0,0 0 2 0 0,0 0-4 0 0,0 0-8 0 0,0 0-11 0 0,0 0-27 0 0,0 0-43 0 0,0 0-77 0 0,0 0-147 0 0,-9 2-204 0 0,-11 2 121 0 0,-24 6-2130 0 0,13-4-2171 0 0,0-5 86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6:13:15.179"/>
    </inkml:context>
    <inkml:brush xml:id="br0">
      <inkml:brushProperty name="width" value="0.05" units="cm"/>
      <inkml:brushProperty name="height" value="0.05" units="cm"/>
    </inkml:brush>
  </inkml:definitions>
  <inkml:trace contextRef="#ctx0" brushRef="#br0">80 16 148,'-10'-5'1476,"-15"-5"8338,12 10-10598,9 0 836,-10 7-37,0 13-231,15-15-6180,-1-5 4187</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8-09T13:20:25.483"/>
    </inkml:context>
    <inkml:brush xml:id="br0">
      <inkml:brushProperty name="width" value="0.05292" units="cm"/>
      <inkml:brushProperty name="height" value="0.05292" units="cm"/>
    </inkml:brush>
  </inkml:definitions>
  <inkml:trace contextRef="#ctx0" brushRef="#br0">23549 10597 76 0,'0'0'84'16,"0"0"-4"-16,0 0-8 0,0 0-3 0,0 0-3 16,0 0-10-16,0 0-2 0,0 0-4 0,0 0 1 15,0 0-3-15,0 0-2 0,0 0-4 0,0 0-1 16,0 0-1-16,0 0-3 0,0-5-1 0,0 5-7 15,0 0 6-15,0 0 6 0,0 0-15 0,0 0 4 0,0 0-7 16,0 0-1-16,0 0 6 0,0 0-5 16,0 0-5-16,0 0-4 0,0 0 4 0,0 0-7 0,0 0 4 15,0 0-1-15,0 0-6 0,0 0 4 0,0 0-4 16,0 0 3-16,0 0 0 0,0 0 1 0,0 0 1 16,0 0 2-16,0 0 0 0,0 0-2 0,0 0 0 15,0 0 2-15,0 0 5 0,0 0 2 0,0 0-5 16,0 0 6-16,0 0 7 0,0 0 7 0,0 0 7 0,0 0 5 15,9 8 1-15,-2-6-5 0,2 0 1 16,5-1-3-16,4-1 1 0,0 1-1 0,1 0-7 0,4 1 0 16,5-4-4-16,3 2 2 0,-5 0-6 15,2-1 0-15,-5 1-4 0,-2 0-5 0,-3-1 2 16,4 2-3-16,-3-1-1 0,-6-1-1 0,0 1-4 0,-3 1 0 16,-1-2 1-16,-1 0-2 0,-3 1-1 0,-5 0-1 15,6-2 0-15,-6 2-3 0,0 0 2 0,0 0-2 16,0 0-1-16,0 0-1 0,0 0 2 0,0 0-1 15,0 0-2-15,-22 3-5 0,16-2-14 0,-2 0-6 0,1 2-15 16,0-2-13-16,1 2-18 0,1 0-11 16,-2-2-6-16,0 0-13 0,0 2-12 0,2 1-7 0,-3-2-18 15,3 0-126-15,-3 1-282 0,1-2 124 0</inkml:trace>
  <inkml:trace contextRef="#ctx0" brushRef="#br0" timeOffset="249.48">23624 10767 81 0,'0'0'162'0,"0"0"-7"16,0 0-9-16,0 0-7 0,0 0-8 0,-1 1-11 15,1-1-6-15,0 0-9 0,0 0-5 0,0 0-16 16,0 0-5-16,0 0-9 0,0 0-5 0,20-1-9 15,-12 2 0-15,2-1-11 0,4 1-2 0,5 3-1 16,2-1-7-16,6 2-2 0,-1 2-4 0,3 1-16 16,-3-2-37-16,-3-1-24 0,4-2-39 0,-6-2-36 15,-2 2-148-15,-6-2-292 0,3 2 129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 is also useful</a:t>
            </a:r>
            <a:r>
              <a:rPr lang="en-GB" baseline="0" dirty="0"/>
              <a:t> to be aware of possible liabilities/weaknesses associated with each style. Be aware of these tendencies both in yourself and in those you manage. </a:t>
            </a:r>
            <a:endParaRPr lang="en-GB" dirty="0"/>
          </a:p>
        </p:txBody>
      </p:sp>
      <p:sp>
        <p:nvSpPr>
          <p:cNvPr id="4" name="Slide Number Placeholder 3"/>
          <p:cNvSpPr>
            <a:spLocks noGrp="1"/>
          </p:cNvSpPr>
          <p:nvPr>
            <p:ph type="sldNum" sz="quarter" idx="10"/>
          </p:nvPr>
        </p:nvSpPr>
        <p:spPr/>
        <p:txBody>
          <a:bodyPr/>
          <a:lstStyle/>
          <a:p>
            <a:fld id="{9E265BD3-7CB6-4494-99B8-27C686D6E3D2}" type="slidenum">
              <a:rPr lang="en-GB" smtClean="0"/>
              <a:pPr/>
              <a:t>19</a:t>
            </a:fld>
            <a:endParaRPr lang="en-GB"/>
          </a:p>
        </p:txBody>
      </p:sp>
    </p:spTree>
    <p:extLst>
      <p:ext uri="{BB962C8B-B14F-4D97-AF65-F5344CB8AC3E}">
        <p14:creationId xmlns:p14="http://schemas.microsoft.com/office/powerpoint/2010/main" val="32109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37</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3 - Values, beliefs, attitudes and Character</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3 - Values, beliefs, attitudes and Character</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3 - Values, beliefs, attitudes and Character</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3 - Values, beliefs, attitudes and Character</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35060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3 - Values, beliefs, attitudes and Character</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300895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3 - Values, beliefs, attitudes and Character</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5861391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hyperlink" Target="https://personalvalu.es/" TargetMode="External"/><Relationship Id="rId2" Type="http://schemas.openxmlformats.org/officeDocument/2006/relationships/notesSlide" Target="../notesSlides/notesSlide1.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1.xml"/><Relationship Id="rId1" Type="http://schemas.openxmlformats.org/officeDocument/2006/relationships/slideLayout" Target="../slideLayouts/slideLayout44.xml"/><Relationship Id="rId6" Type="http://schemas.openxmlformats.org/officeDocument/2006/relationships/customXml" Target="../ink/ink3.xml"/><Relationship Id="rId5" Type="http://schemas.openxmlformats.org/officeDocument/2006/relationships/image" Target="../media/image90.png"/><Relationship Id="rId4" Type="http://schemas.openxmlformats.org/officeDocument/2006/relationships/customXml" Target="../ink/ink2.xml"/><Relationship Id="rId9" Type="http://schemas.openxmlformats.org/officeDocument/2006/relationships/image" Target="../media/image150.png"/></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7.png"/><Relationship Id="rId2" Type="http://schemas.openxmlformats.org/officeDocument/2006/relationships/customXml" Target="../ink/ink4.xml"/><Relationship Id="rId1" Type="http://schemas.openxmlformats.org/officeDocument/2006/relationships/slideLayout" Target="../slideLayouts/slideLayout44.xml"/><Relationship Id="rId6" Type="http://schemas.openxmlformats.org/officeDocument/2006/relationships/customXml" Target="../ink/ink6.xml"/><Relationship Id="rId5" Type="http://schemas.openxmlformats.org/officeDocument/2006/relationships/image" Target="../media/image160.png"/><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67400" y="1525633"/>
            <a:ext cx="5334000" cy="3161002"/>
          </a:xfrm>
        </p:spPr>
        <p:txBody>
          <a:bodyPr>
            <a:normAutofit fontScale="90000"/>
          </a:bodyPr>
          <a:lstStyle/>
          <a:p>
            <a:pPr algn="ctr"/>
            <a:br>
              <a:rPr lang="en-US" sz="4400" b="1" dirty="0"/>
            </a:br>
            <a:r>
              <a:rPr lang="en-US" sz="4400" b="1" dirty="0">
                <a:solidFill>
                  <a:srgbClr val="FFC000"/>
                </a:solidFill>
              </a:rPr>
              <a:t>Values, Beliefs, Attitude and Character</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“Form the basis of how we see ourselves as individuals, how we see others, and how we interpret the world in general.”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5715000" y="4724400"/>
            <a:ext cx="5105400" cy="572798"/>
          </a:xfrm>
        </p:spPr>
        <p:txBody>
          <a:bodyPr>
            <a:normAutofit fontScale="77500" lnSpcReduction="20000"/>
          </a:bodyPr>
          <a:lstStyle/>
          <a:p>
            <a:pPr algn="ctr"/>
            <a:r>
              <a:rPr lang="en-US" dirty="0"/>
              <a:t>Sanjeeva Perera</a:t>
            </a:r>
          </a:p>
          <a:p>
            <a:pPr algn="ctr"/>
            <a:r>
              <a:rPr lang="en-US" dirty="0"/>
              <a:t>Senior Academic Fellow - Faculty of Computing </a:t>
            </a:r>
          </a:p>
        </p:txBody>
      </p:sp>
      <p:pic>
        <p:nvPicPr>
          <p:cNvPr id="1026" name="Picture 2" descr="Beliefs versus Values: How to Know What They Bring to Your Life">
            <a:extLst>
              <a:ext uri="{FF2B5EF4-FFF2-40B4-BE49-F238E27FC236}">
                <a16:creationId xmlns:a16="http://schemas.microsoft.com/office/drawing/2014/main" id="{D26D2E5A-6BE4-03B5-C5F7-0014910232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222" y="1560802"/>
            <a:ext cx="48768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00C91-C29B-0957-26BC-FB5757A59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7214BD-A400-101D-7CF0-D8D467424F72}"/>
              </a:ext>
            </a:extLst>
          </p:cNvPr>
          <p:cNvSpPr>
            <a:spLocks noGrp="1"/>
          </p:cNvSpPr>
          <p:nvPr>
            <p:ph type="title"/>
          </p:nvPr>
        </p:nvSpPr>
        <p:spPr/>
        <p:txBody>
          <a:bodyPr/>
          <a:lstStyle/>
          <a:p>
            <a:r>
              <a:rPr lang="en-US" dirty="0"/>
              <a:t>Foundation, Focus, and Future values</a:t>
            </a:r>
          </a:p>
        </p:txBody>
      </p:sp>
      <p:sp>
        <p:nvSpPr>
          <p:cNvPr id="3" name="Content Placeholder 2">
            <a:extLst>
              <a:ext uri="{FF2B5EF4-FFF2-40B4-BE49-F238E27FC236}">
                <a16:creationId xmlns:a16="http://schemas.microsoft.com/office/drawing/2014/main" id="{FF0B0C8E-9520-80A7-01A7-B17E32B1D6BB}"/>
              </a:ext>
            </a:extLst>
          </p:cNvPr>
          <p:cNvSpPr>
            <a:spLocks noGrp="1"/>
          </p:cNvSpPr>
          <p:nvPr>
            <p:ph idx="1"/>
          </p:nvPr>
        </p:nvSpPr>
        <p:spPr/>
        <p:txBody>
          <a:bodyPr>
            <a:normAutofit/>
          </a:bodyPr>
          <a:lstStyle/>
          <a:p>
            <a:r>
              <a:rPr lang="en-US" sz="3200" dirty="0"/>
              <a:t>Foundation values:</a:t>
            </a:r>
          </a:p>
          <a:p>
            <a:pPr lvl="1"/>
            <a:r>
              <a:rPr lang="en-US" sz="2800" dirty="0"/>
              <a:t>The values we need in place to have a solid foundation to our lives</a:t>
            </a:r>
          </a:p>
          <a:p>
            <a:pPr lvl="1"/>
            <a:endParaRPr lang="en-US" sz="2800" dirty="0"/>
          </a:p>
          <a:p>
            <a:pPr lvl="1"/>
            <a:r>
              <a:rPr lang="en-US" sz="2800" dirty="0"/>
              <a:t> If our foundation values are threatened or if we are stressed, satisfying these values will demand most of our energy,  pulling us away from our focus and future values. </a:t>
            </a:r>
          </a:p>
          <a:p>
            <a:pPr lvl="1"/>
            <a:endParaRPr lang="en-US" sz="2800" dirty="0"/>
          </a:p>
          <a:p>
            <a:pPr lvl="1"/>
            <a:r>
              <a:rPr lang="en-US" sz="2800" dirty="0"/>
              <a:t>Who are habitually very stressed may live out much of their lives in this area.</a:t>
            </a:r>
          </a:p>
        </p:txBody>
      </p:sp>
      <p:sp>
        <p:nvSpPr>
          <p:cNvPr id="4" name="Date Placeholder 3">
            <a:extLst>
              <a:ext uri="{FF2B5EF4-FFF2-40B4-BE49-F238E27FC236}">
                <a16:creationId xmlns:a16="http://schemas.microsoft.com/office/drawing/2014/main" id="{DFAB8245-840A-3AAD-E48A-2FC65309DC7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5288974-280C-B0D8-5364-9145734CBEF1}"/>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BCDA5D7C-1B02-D4EC-1830-E56888829348}"/>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3781392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F084-BDE9-95E4-C2E6-386BB01BC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2D484-BAF6-BD16-EDC7-FBD24D0EB524}"/>
              </a:ext>
            </a:extLst>
          </p:cNvPr>
          <p:cNvSpPr>
            <a:spLocks noGrp="1"/>
          </p:cNvSpPr>
          <p:nvPr>
            <p:ph type="title"/>
          </p:nvPr>
        </p:nvSpPr>
        <p:spPr/>
        <p:txBody>
          <a:bodyPr/>
          <a:lstStyle/>
          <a:p>
            <a:r>
              <a:rPr lang="en-US" dirty="0"/>
              <a:t>Foundation, Focus, and Future values</a:t>
            </a:r>
          </a:p>
        </p:txBody>
      </p:sp>
      <p:sp>
        <p:nvSpPr>
          <p:cNvPr id="3" name="Content Placeholder 2">
            <a:extLst>
              <a:ext uri="{FF2B5EF4-FFF2-40B4-BE49-F238E27FC236}">
                <a16:creationId xmlns:a16="http://schemas.microsoft.com/office/drawing/2014/main" id="{750ED1D7-851A-CE29-95C8-93CADE75C815}"/>
              </a:ext>
            </a:extLst>
          </p:cNvPr>
          <p:cNvSpPr>
            <a:spLocks noGrp="1"/>
          </p:cNvSpPr>
          <p:nvPr>
            <p:ph idx="1"/>
          </p:nvPr>
        </p:nvSpPr>
        <p:spPr/>
        <p:txBody>
          <a:bodyPr>
            <a:normAutofit fontScale="55000" lnSpcReduction="20000"/>
          </a:bodyPr>
          <a:lstStyle/>
          <a:p>
            <a:pPr marL="0" indent="0">
              <a:lnSpc>
                <a:spcPct val="120000"/>
              </a:lnSpc>
              <a:buNone/>
            </a:pPr>
            <a:r>
              <a:rPr lang="en-US" sz="3200" dirty="0"/>
              <a:t>Here are some </a:t>
            </a:r>
            <a:r>
              <a:rPr lang="en-US" sz="3200" b="1" dirty="0"/>
              <a:t>foundational values </a:t>
            </a:r>
            <a:r>
              <a:rPr lang="en-US" sz="3200" dirty="0"/>
              <a:t>that resonate across humanity:</a:t>
            </a:r>
          </a:p>
          <a:p>
            <a:pPr>
              <a:lnSpc>
                <a:spcPct val="120000"/>
              </a:lnSpc>
            </a:pPr>
            <a:endParaRPr lang="en-US" sz="3200" dirty="0"/>
          </a:p>
          <a:p>
            <a:pPr>
              <a:lnSpc>
                <a:spcPct val="120000"/>
              </a:lnSpc>
            </a:pPr>
            <a:r>
              <a:rPr lang="en-US" sz="3200" dirty="0"/>
              <a:t>Integrity: Upholding honesty, transparency, and moral principles even when faced with challenges.</a:t>
            </a:r>
          </a:p>
          <a:p>
            <a:pPr>
              <a:lnSpc>
                <a:spcPct val="120000"/>
              </a:lnSpc>
            </a:pPr>
            <a:r>
              <a:rPr lang="en-US" sz="3200" dirty="0"/>
              <a:t>Compassion: Demonstrating empathy, kindness, and concern for others’ well-being.</a:t>
            </a:r>
          </a:p>
          <a:p>
            <a:pPr>
              <a:lnSpc>
                <a:spcPct val="120000"/>
              </a:lnSpc>
            </a:pPr>
            <a:r>
              <a:rPr lang="en-US" sz="3200" dirty="0"/>
              <a:t>Respect: Treating everyone with dignity, regardless of differences in background, beliefs, or status.</a:t>
            </a:r>
          </a:p>
          <a:p>
            <a:pPr>
              <a:lnSpc>
                <a:spcPct val="120000"/>
              </a:lnSpc>
            </a:pPr>
            <a:r>
              <a:rPr lang="en-US" sz="3200" dirty="0"/>
              <a:t>Justice: Advocating for fairness, equality, and the protection of rights.</a:t>
            </a:r>
          </a:p>
          <a:p>
            <a:pPr>
              <a:lnSpc>
                <a:spcPct val="120000"/>
              </a:lnSpc>
            </a:pPr>
            <a:r>
              <a:rPr lang="en-US" sz="3200" dirty="0"/>
              <a:t>Courage: Facing adversity, taking risks, and standing up for what is right.</a:t>
            </a:r>
          </a:p>
          <a:p>
            <a:pPr>
              <a:lnSpc>
                <a:spcPct val="120000"/>
              </a:lnSpc>
            </a:pPr>
            <a:r>
              <a:rPr lang="en-US" sz="3200" dirty="0"/>
              <a:t>Wisdom: Seeking knowledge, learning from experiences, and making informed choices.</a:t>
            </a:r>
          </a:p>
          <a:p>
            <a:pPr>
              <a:lnSpc>
                <a:spcPct val="120000"/>
              </a:lnSpc>
            </a:pPr>
            <a:r>
              <a:rPr lang="en-US" sz="3200" dirty="0"/>
              <a:t>Gratitude: Appreciating life’s blessings and expressing thankfulness.</a:t>
            </a:r>
            <a:endParaRPr lang="en-US" sz="2800" dirty="0"/>
          </a:p>
        </p:txBody>
      </p:sp>
      <p:sp>
        <p:nvSpPr>
          <p:cNvPr id="4" name="Date Placeholder 3">
            <a:extLst>
              <a:ext uri="{FF2B5EF4-FFF2-40B4-BE49-F238E27FC236}">
                <a16:creationId xmlns:a16="http://schemas.microsoft.com/office/drawing/2014/main" id="{6DC6DE41-8E46-B9E7-7195-72AC2042DE8E}"/>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446CBE70-3ECC-7FEE-9D72-F50673DB0FF1}"/>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B04E7FA3-05B0-1A90-EEC0-AA75AA4D9BFA}"/>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13633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B09F-DACB-C2E2-1982-253DDEFC2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D7EB3-79A7-5F22-1B1B-F0D3BAECE414}"/>
              </a:ext>
            </a:extLst>
          </p:cNvPr>
          <p:cNvSpPr>
            <a:spLocks noGrp="1"/>
          </p:cNvSpPr>
          <p:nvPr>
            <p:ph type="title"/>
          </p:nvPr>
        </p:nvSpPr>
        <p:spPr/>
        <p:txBody>
          <a:bodyPr/>
          <a:lstStyle/>
          <a:p>
            <a:r>
              <a:rPr lang="en-US" dirty="0"/>
              <a:t>Foundation, Focus, and Future values</a:t>
            </a:r>
          </a:p>
        </p:txBody>
      </p:sp>
      <p:sp>
        <p:nvSpPr>
          <p:cNvPr id="3" name="Content Placeholder 2">
            <a:extLst>
              <a:ext uri="{FF2B5EF4-FFF2-40B4-BE49-F238E27FC236}">
                <a16:creationId xmlns:a16="http://schemas.microsoft.com/office/drawing/2014/main" id="{6F97E6FA-D243-91E7-EC77-A7A3C5D7A9AE}"/>
              </a:ext>
            </a:extLst>
          </p:cNvPr>
          <p:cNvSpPr>
            <a:spLocks noGrp="1"/>
          </p:cNvSpPr>
          <p:nvPr>
            <p:ph idx="1"/>
          </p:nvPr>
        </p:nvSpPr>
        <p:spPr>
          <a:xfrm>
            <a:off x="838200" y="1676400"/>
            <a:ext cx="10363200" cy="4023360"/>
          </a:xfrm>
        </p:spPr>
        <p:txBody>
          <a:bodyPr>
            <a:normAutofit lnSpcReduction="10000"/>
          </a:bodyPr>
          <a:lstStyle/>
          <a:p>
            <a:r>
              <a:rPr lang="en-US" sz="3200" dirty="0"/>
              <a:t>Focus values:</a:t>
            </a:r>
          </a:p>
          <a:p>
            <a:r>
              <a:rPr lang="en-US" sz="2800" dirty="0"/>
              <a:t>These are those value priorities in our lives that describe,</a:t>
            </a:r>
          </a:p>
          <a:p>
            <a:pPr lvl="1"/>
            <a:r>
              <a:rPr lang="en-US" sz="2400" dirty="0"/>
              <a:t>our present world view, </a:t>
            </a:r>
          </a:p>
          <a:p>
            <a:pPr lvl="1"/>
            <a:r>
              <a:rPr lang="en-US" sz="2400" dirty="0"/>
              <a:t>our criteria for decision making, </a:t>
            </a:r>
          </a:p>
          <a:p>
            <a:pPr lvl="1"/>
            <a:r>
              <a:rPr lang="en-US" sz="2400" dirty="0"/>
              <a:t>our attitude toward relationships, and</a:t>
            </a:r>
          </a:p>
          <a:p>
            <a:pPr lvl="1"/>
            <a:r>
              <a:rPr lang="en-US" sz="2400" dirty="0"/>
              <a:t>the focus of most of our energy. </a:t>
            </a:r>
          </a:p>
          <a:p>
            <a:r>
              <a:rPr lang="en-US" sz="2800" dirty="0"/>
              <a:t>We therefore tend to be more aware of our focus values than we are of our foundation or future values. </a:t>
            </a:r>
          </a:p>
          <a:p>
            <a:r>
              <a:rPr lang="en-US" dirty="0"/>
              <a:t>F</a:t>
            </a:r>
            <a:r>
              <a:rPr lang="en-US" sz="2800" dirty="0"/>
              <a:t>ocus values can evolve over time based on our life circumstances, experiences, and personal growth</a:t>
            </a:r>
          </a:p>
        </p:txBody>
      </p:sp>
      <p:sp>
        <p:nvSpPr>
          <p:cNvPr id="4" name="Date Placeholder 3">
            <a:extLst>
              <a:ext uri="{FF2B5EF4-FFF2-40B4-BE49-F238E27FC236}">
                <a16:creationId xmlns:a16="http://schemas.microsoft.com/office/drawing/2014/main" id="{731BA6AC-8FA7-D1A0-8AD4-0288B4CA4934}"/>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2C5FC77-6A51-E70D-BE1C-2B2A7FB67F86}"/>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9893086D-5F46-BFF3-B1E1-E15E68983898}"/>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400333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 Focus, and Future values</a:t>
            </a:r>
          </a:p>
        </p:txBody>
      </p:sp>
      <p:sp>
        <p:nvSpPr>
          <p:cNvPr id="3" name="Content Placeholder 2"/>
          <p:cNvSpPr>
            <a:spLocks noGrp="1"/>
          </p:cNvSpPr>
          <p:nvPr>
            <p:ph idx="1"/>
          </p:nvPr>
        </p:nvSpPr>
        <p:spPr>
          <a:xfrm>
            <a:off x="838200" y="1676400"/>
            <a:ext cx="9912577" cy="4023360"/>
          </a:xfrm>
        </p:spPr>
        <p:txBody>
          <a:bodyPr>
            <a:normAutofit fontScale="55000" lnSpcReduction="20000"/>
          </a:bodyPr>
          <a:lstStyle/>
          <a:p>
            <a:pPr marL="0" indent="0">
              <a:lnSpc>
                <a:spcPct val="120000"/>
              </a:lnSpc>
              <a:buNone/>
            </a:pPr>
            <a:r>
              <a:rPr lang="en-US" sz="2800" dirty="0"/>
              <a:t>Here are some examples of </a:t>
            </a:r>
            <a:r>
              <a:rPr lang="en-US" sz="2800" b="1" dirty="0"/>
              <a:t>focus values</a:t>
            </a:r>
            <a:r>
              <a:rPr lang="en-US" sz="2800" dirty="0"/>
              <a:t>:</a:t>
            </a:r>
          </a:p>
          <a:p>
            <a:pPr>
              <a:lnSpc>
                <a:spcPct val="120000"/>
              </a:lnSpc>
            </a:pPr>
            <a:endParaRPr lang="en-US" sz="2800" dirty="0"/>
          </a:p>
          <a:p>
            <a:pPr>
              <a:lnSpc>
                <a:spcPct val="120000"/>
              </a:lnSpc>
            </a:pPr>
            <a:r>
              <a:rPr lang="en-US" sz="2800" dirty="0"/>
              <a:t>Health and Well-Being: Prioritizing physical and mental health, self-care, and overall well-being.</a:t>
            </a:r>
          </a:p>
          <a:p>
            <a:pPr>
              <a:lnSpc>
                <a:spcPct val="120000"/>
              </a:lnSpc>
            </a:pPr>
            <a:r>
              <a:rPr lang="en-US" sz="2800" dirty="0"/>
              <a:t>Family and Relationships: Nurturing meaningful connections with loved ones, fostering trust, and investing time in relationships.</a:t>
            </a:r>
          </a:p>
          <a:p>
            <a:pPr>
              <a:lnSpc>
                <a:spcPct val="120000"/>
              </a:lnSpc>
            </a:pPr>
            <a:r>
              <a:rPr lang="en-US" sz="2800" dirty="0"/>
              <a:t>Personal Growth: Continuously learning, developing skills, and expanding our knowledge.</a:t>
            </a:r>
          </a:p>
          <a:p>
            <a:pPr>
              <a:lnSpc>
                <a:spcPct val="120000"/>
              </a:lnSpc>
            </a:pPr>
            <a:r>
              <a:rPr lang="en-US" sz="2800" dirty="0"/>
              <a:t>Work Ethic and Excellence: Striving for excellence, being diligent, and maintaining a strong work ethic.</a:t>
            </a:r>
          </a:p>
          <a:p>
            <a:pPr>
              <a:lnSpc>
                <a:spcPct val="120000"/>
              </a:lnSpc>
            </a:pPr>
            <a:r>
              <a:rPr lang="en-US" sz="2800" dirty="0"/>
              <a:t>Creativity and Innovation: Encouraging originality, thinking outside the box, and embracing creativity.</a:t>
            </a:r>
          </a:p>
          <a:p>
            <a:pPr>
              <a:lnSpc>
                <a:spcPct val="120000"/>
              </a:lnSpc>
            </a:pPr>
            <a:r>
              <a:rPr lang="en-US" sz="2800" dirty="0"/>
              <a:t>Financial Responsibility: Managing finances wisely, saving, and making informed financial decisions.</a:t>
            </a:r>
          </a:p>
          <a:p>
            <a:pPr>
              <a:lnSpc>
                <a:spcPct val="120000"/>
              </a:lnSpc>
            </a:pPr>
            <a:r>
              <a:rPr lang="en-US" sz="2800" dirty="0"/>
              <a:t>Environmental Stewardship: Taking care of the planet, reducing our ecological footprint, and promoting sustainability.</a:t>
            </a:r>
          </a:p>
        </p:txBody>
      </p:sp>
      <p:sp>
        <p:nvSpPr>
          <p:cNvPr id="4" name="Date Placeholder 3">
            <a:extLst>
              <a:ext uri="{FF2B5EF4-FFF2-40B4-BE49-F238E27FC236}">
                <a16:creationId xmlns:a16="http://schemas.microsoft.com/office/drawing/2014/main" id="{AAA5FC8B-9856-0C71-FABD-4B43471492CB}"/>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120D32F-7133-644A-7799-CAF0654D6AF0}"/>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8A309366-AC64-EEB6-1C4D-D8DB85D2BD44}"/>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1873307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959E1-A191-6DAD-3FE7-594649B42A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F1337-5A0F-4859-BFDE-14D04317D8FB}"/>
              </a:ext>
            </a:extLst>
          </p:cNvPr>
          <p:cNvSpPr>
            <a:spLocks noGrp="1"/>
          </p:cNvSpPr>
          <p:nvPr>
            <p:ph type="title"/>
          </p:nvPr>
        </p:nvSpPr>
        <p:spPr/>
        <p:txBody>
          <a:bodyPr/>
          <a:lstStyle/>
          <a:p>
            <a:r>
              <a:rPr lang="en-US" dirty="0"/>
              <a:t>Foundation, Focus, and Future values</a:t>
            </a:r>
          </a:p>
        </p:txBody>
      </p:sp>
      <p:sp>
        <p:nvSpPr>
          <p:cNvPr id="3" name="Content Placeholder 2">
            <a:extLst>
              <a:ext uri="{FF2B5EF4-FFF2-40B4-BE49-F238E27FC236}">
                <a16:creationId xmlns:a16="http://schemas.microsoft.com/office/drawing/2014/main" id="{4E6FB43B-E960-DAC1-A47A-16845E1AC296}"/>
              </a:ext>
            </a:extLst>
          </p:cNvPr>
          <p:cNvSpPr>
            <a:spLocks noGrp="1"/>
          </p:cNvSpPr>
          <p:nvPr>
            <p:ph idx="1"/>
          </p:nvPr>
        </p:nvSpPr>
        <p:spPr/>
        <p:txBody>
          <a:bodyPr>
            <a:normAutofit lnSpcReduction="10000"/>
          </a:bodyPr>
          <a:lstStyle/>
          <a:p>
            <a:r>
              <a:rPr lang="en-US" sz="3200" dirty="0"/>
              <a:t>Future values:</a:t>
            </a:r>
          </a:p>
          <a:p>
            <a:r>
              <a:rPr lang="en-US" sz="2800" dirty="0"/>
              <a:t>These represent what is important to us about the future we are moving into. </a:t>
            </a:r>
          </a:p>
          <a:p>
            <a:endParaRPr lang="en-US" sz="2800" dirty="0"/>
          </a:p>
          <a:p>
            <a:r>
              <a:rPr lang="en-US" sz="2800" dirty="0"/>
              <a:t>Because they are not yet fully developed, but at the same time are important to us, they motivate us to grow and develop – pulling us into the future every moment of our lives.</a:t>
            </a:r>
          </a:p>
          <a:p>
            <a:endParaRPr lang="en-US" dirty="0"/>
          </a:p>
          <a:p>
            <a:r>
              <a:rPr lang="en-US" sz="2800" dirty="0"/>
              <a:t>Our future values evolve as we learn, grow, and adapt. They serve as a compass, guiding us toward the life we envision for ourselves.</a:t>
            </a:r>
          </a:p>
        </p:txBody>
      </p:sp>
      <p:sp>
        <p:nvSpPr>
          <p:cNvPr id="4" name="Date Placeholder 3">
            <a:extLst>
              <a:ext uri="{FF2B5EF4-FFF2-40B4-BE49-F238E27FC236}">
                <a16:creationId xmlns:a16="http://schemas.microsoft.com/office/drawing/2014/main" id="{61978D40-6C81-FA2E-81EE-38F5DC412CF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DA3FD171-55B0-6C8E-2D02-06DEB5B6A936}"/>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47603641-ACF2-A98A-21DA-381B153E2F8F}"/>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4186280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 Focus, and Future values</a:t>
            </a:r>
          </a:p>
        </p:txBody>
      </p:sp>
      <p:sp>
        <p:nvSpPr>
          <p:cNvPr id="3" name="Content Placeholder 2"/>
          <p:cNvSpPr>
            <a:spLocks noGrp="1"/>
          </p:cNvSpPr>
          <p:nvPr>
            <p:ph idx="1"/>
          </p:nvPr>
        </p:nvSpPr>
        <p:spPr/>
        <p:txBody>
          <a:bodyPr>
            <a:normAutofit fontScale="62500" lnSpcReduction="20000"/>
          </a:bodyPr>
          <a:lstStyle/>
          <a:p>
            <a:pPr marL="0" indent="0">
              <a:lnSpc>
                <a:spcPct val="120000"/>
              </a:lnSpc>
              <a:buNone/>
            </a:pPr>
            <a:r>
              <a:rPr lang="en-US" sz="2800" dirty="0"/>
              <a:t>Here are some examples of </a:t>
            </a:r>
            <a:r>
              <a:rPr lang="en-US" sz="2800" b="1" dirty="0"/>
              <a:t>future values</a:t>
            </a:r>
            <a:r>
              <a:rPr lang="en-US" sz="2800" dirty="0"/>
              <a:t>:</a:t>
            </a:r>
          </a:p>
          <a:p>
            <a:pPr marL="0" indent="0">
              <a:lnSpc>
                <a:spcPct val="120000"/>
              </a:lnSpc>
              <a:buNone/>
            </a:pPr>
            <a:endParaRPr lang="en-US" sz="2800" dirty="0"/>
          </a:p>
          <a:p>
            <a:pPr marL="0" indent="0">
              <a:lnSpc>
                <a:spcPct val="120000"/>
              </a:lnSpc>
              <a:buNone/>
            </a:pPr>
            <a:r>
              <a:rPr lang="en-US" sz="2800" dirty="0"/>
              <a:t>Purpose and Meaning: Seeking a life that feels purposeful and meaningful, whether through career, relationships, or personal pursuits.</a:t>
            </a:r>
          </a:p>
          <a:p>
            <a:pPr marL="0" indent="0">
              <a:lnSpc>
                <a:spcPct val="120000"/>
              </a:lnSpc>
              <a:buNone/>
            </a:pPr>
            <a:r>
              <a:rPr lang="en-US" sz="2800" dirty="0"/>
              <a:t>Legacy: Considering the impact we want to leave behind—how we’ll be remembered by future generations.</a:t>
            </a:r>
          </a:p>
          <a:p>
            <a:pPr marL="0" indent="0">
              <a:lnSpc>
                <a:spcPct val="120000"/>
              </a:lnSpc>
              <a:buNone/>
            </a:pPr>
            <a:r>
              <a:rPr lang="en-US" sz="2800" dirty="0"/>
              <a:t>Adventure and Exploration: Desiring new experiences, travel, and pushing boundaries.</a:t>
            </a:r>
          </a:p>
          <a:p>
            <a:pPr marL="0" indent="0">
              <a:lnSpc>
                <a:spcPct val="120000"/>
              </a:lnSpc>
              <a:buNone/>
            </a:pPr>
            <a:r>
              <a:rPr lang="en-US" sz="2800" dirty="0"/>
              <a:t>Financial Independence: Striving for financial stability and freedom.</a:t>
            </a:r>
          </a:p>
          <a:p>
            <a:pPr marL="0" indent="0">
              <a:lnSpc>
                <a:spcPct val="120000"/>
              </a:lnSpc>
              <a:buNone/>
            </a:pPr>
            <a:r>
              <a:rPr lang="en-US" sz="2800" dirty="0"/>
              <a:t>Learning and Innovation: Embracing lifelong learning, curiosity, and adaptability.</a:t>
            </a:r>
          </a:p>
          <a:p>
            <a:pPr marL="0" indent="0">
              <a:lnSpc>
                <a:spcPct val="120000"/>
              </a:lnSpc>
              <a:buNone/>
            </a:pPr>
            <a:r>
              <a:rPr lang="en-US" sz="2800" dirty="0" err="1"/>
              <a:t>Healthspan</a:t>
            </a:r>
            <a:r>
              <a:rPr lang="en-US" sz="2800" dirty="0"/>
              <a:t>: Focusing on quality of life as we age, rather than just lifespan.</a:t>
            </a:r>
          </a:p>
          <a:p>
            <a:pPr marL="0" indent="0">
              <a:lnSpc>
                <a:spcPct val="120000"/>
              </a:lnSpc>
              <a:buNone/>
            </a:pPr>
            <a:r>
              <a:rPr lang="en-US" sz="2800" dirty="0"/>
              <a:t>Social Impact: Contributing positively to society, whether through activism, volunteering, or philanthropy.</a:t>
            </a:r>
          </a:p>
        </p:txBody>
      </p:sp>
      <p:sp>
        <p:nvSpPr>
          <p:cNvPr id="4" name="Date Placeholder 3">
            <a:extLst>
              <a:ext uri="{FF2B5EF4-FFF2-40B4-BE49-F238E27FC236}">
                <a16:creationId xmlns:a16="http://schemas.microsoft.com/office/drawing/2014/main" id="{8974A67D-0925-AAEA-3446-F5B35CE28F2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ED74A646-A890-9428-2200-FCC9EE8FDCF7}"/>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BAE71E7A-6048-9592-A4F9-C21E9A6E6FF8}"/>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150075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of values</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dirty="0"/>
              <a:t>! When we practice, actualize or embody our priority values,  we experience our lives as meaningful, significant and important.</a:t>
            </a:r>
          </a:p>
          <a:p>
            <a:pPr>
              <a:lnSpc>
                <a:spcPct val="120000"/>
              </a:lnSpc>
            </a:pPr>
            <a:r>
              <a:rPr lang="en-US" dirty="0"/>
              <a:t>! Values help us understand why we believe what we believe – and, if we wish, to change it.</a:t>
            </a:r>
          </a:p>
          <a:p>
            <a:pPr>
              <a:lnSpc>
                <a:spcPct val="120000"/>
              </a:lnSpc>
            </a:pPr>
            <a:r>
              <a:rPr lang="en-US" dirty="0"/>
              <a:t>! Shared values are the basis of relationship – the better we understand our own and others’ values, the more likely we are to have meaningful and fulfilling relationships.</a:t>
            </a:r>
          </a:p>
          <a:p>
            <a:pPr>
              <a:lnSpc>
                <a:spcPct val="120000"/>
              </a:lnSpc>
            </a:pPr>
            <a:r>
              <a:rPr lang="en-US" dirty="0"/>
              <a:t>! If we value something, we will go after it – we will be motivated by it. Thus, if we</a:t>
            </a:r>
          </a:p>
          <a:p>
            <a:pPr>
              <a:lnSpc>
                <a:spcPct val="120000"/>
              </a:lnSpc>
            </a:pPr>
            <a:r>
              <a:rPr lang="en-US" dirty="0"/>
              <a:t>understand our values, we also know what motivates us.</a:t>
            </a:r>
          </a:p>
          <a:p>
            <a:pPr>
              <a:lnSpc>
                <a:spcPct val="120000"/>
              </a:lnSpc>
            </a:pPr>
            <a:r>
              <a:rPr lang="en-US" dirty="0"/>
              <a:t>! Knowing our own values makes us more tolerant of others’ values – and of them as people – and so leads us to appreciate diversity.</a:t>
            </a:r>
          </a:p>
          <a:p>
            <a:endParaRPr lang="en-US" dirty="0"/>
          </a:p>
        </p:txBody>
      </p:sp>
      <p:sp>
        <p:nvSpPr>
          <p:cNvPr id="4" name="Date Placeholder 3">
            <a:extLst>
              <a:ext uri="{FF2B5EF4-FFF2-40B4-BE49-F238E27FC236}">
                <a16:creationId xmlns:a16="http://schemas.microsoft.com/office/drawing/2014/main" id="{FDCB5311-9B78-A547-16BD-F12742F77705}"/>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38B0AD0-2A1A-BFBF-CE9C-990527A615B7}"/>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842E3BC5-ABE2-C83A-0815-218BF9D261BD}"/>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3300234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of values</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a:t>! Being aware of our values helps us answer some of the big coaching questions such as  ‘Who am I?’ and ‘What is the difference I want to make?’</a:t>
            </a:r>
          </a:p>
          <a:p>
            <a:pPr>
              <a:lnSpc>
                <a:spcPct val="110000"/>
              </a:lnSpc>
            </a:pPr>
            <a:r>
              <a:rPr lang="en-US" dirty="0"/>
              <a:t>! Discerning our future values enables us to act more intentionally and move smoothly into future phases of our lives.</a:t>
            </a:r>
          </a:p>
          <a:p>
            <a:pPr>
              <a:lnSpc>
                <a:spcPct val="110000"/>
              </a:lnSpc>
            </a:pPr>
            <a:r>
              <a:rPr lang="en-US" dirty="0"/>
              <a:t>! Knowing our foundation values helps us deal better with difficulty and stress and return to equilibrium more quickly.</a:t>
            </a:r>
          </a:p>
          <a:p>
            <a:pPr>
              <a:lnSpc>
                <a:spcPct val="110000"/>
              </a:lnSpc>
            </a:pPr>
            <a:r>
              <a:rPr lang="en-US" dirty="0"/>
              <a:t>! Teams that are unaware of their value priorities will tend to operate at the lowest common denominator world view; self aware teams can operate at the highest common denominator</a:t>
            </a:r>
          </a:p>
        </p:txBody>
      </p:sp>
      <p:sp>
        <p:nvSpPr>
          <p:cNvPr id="4" name="Date Placeholder 3">
            <a:extLst>
              <a:ext uri="{FF2B5EF4-FFF2-40B4-BE49-F238E27FC236}">
                <a16:creationId xmlns:a16="http://schemas.microsoft.com/office/drawing/2014/main" id="{9004CC92-75B1-94EC-78C7-44816E98D7DF}"/>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B92D21F1-7F4D-FDD6-77C4-283EBF55C91B}"/>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2D82C74E-E469-F26D-4045-3F6AE0289D1E}"/>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261220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4282" y="1727458"/>
            <a:ext cx="4419600" cy="2667000"/>
          </a:xfrm>
        </p:spPr>
        <p:txBody>
          <a:bodyPr>
            <a:normAutofit fontScale="90000"/>
          </a:bodyPr>
          <a:lstStyle/>
          <a:p>
            <a:pPr algn="ctr"/>
            <a:br>
              <a:rPr lang="en-US" sz="4400" b="1" dirty="0"/>
            </a:br>
            <a:r>
              <a:rPr lang="en-US" sz="4400" b="1" dirty="0">
                <a:solidFill>
                  <a:srgbClr val="FFC000"/>
                </a:solidFill>
              </a:rPr>
              <a:t>Value Test</a:t>
            </a:r>
            <a:br>
              <a:rPr lang="en-US" sz="4400" b="1" dirty="0">
                <a:solidFill>
                  <a:srgbClr val="FFC000"/>
                </a:solidFill>
              </a:rPr>
            </a:br>
            <a:br>
              <a:rPr lang="en-US" sz="3200" dirty="0"/>
            </a:br>
            <a:r>
              <a:rPr lang="en-US" sz="2000" dirty="0">
                <a:solidFill>
                  <a:schemeClr val="accent6">
                    <a:lumMod val="75000"/>
                    <a:lumOff val="25000"/>
                  </a:schemeClr>
                </a:solidFill>
                <a:latin typeface="Segoe Print" panose="02000600000000000000" pitchFamily="2" charset="0"/>
              </a:rPr>
              <a:t>“This test is designed to help individuals discover their core values through a series of simple but developing exercises.”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094828" y="4669092"/>
            <a:ext cx="5105400" cy="572798"/>
          </a:xfrm>
        </p:spPr>
        <p:txBody>
          <a:bodyPr>
            <a:normAutofit fontScale="77500" lnSpcReduction="20000"/>
          </a:bodyPr>
          <a:lstStyle/>
          <a:p>
            <a:pPr algn="ctr"/>
            <a:r>
              <a:rPr lang="en-US" dirty="0"/>
              <a:t>Sanjeeva Perera</a:t>
            </a:r>
          </a:p>
          <a:p>
            <a:pPr algn="ctr"/>
            <a:r>
              <a:rPr lang="en-US" dirty="0"/>
              <a:t>Senior Academic Fellow - Faculty of Computing </a:t>
            </a:r>
          </a:p>
        </p:txBody>
      </p:sp>
      <p:pic>
        <p:nvPicPr>
          <p:cNvPr id="3" name="Picture 2">
            <a:extLst>
              <a:ext uri="{FF2B5EF4-FFF2-40B4-BE49-F238E27FC236}">
                <a16:creationId xmlns:a16="http://schemas.microsoft.com/office/drawing/2014/main" id="{F203FF7E-CA29-FAC4-BCAF-6A014A8790FC}"/>
              </a:ext>
            </a:extLst>
          </p:cNvPr>
          <p:cNvPicPr>
            <a:picLocks noChangeAspect="1"/>
          </p:cNvPicPr>
          <p:nvPr/>
        </p:nvPicPr>
        <p:blipFill>
          <a:blip r:embed="rId2"/>
          <a:stretch>
            <a:fillRect/>
          </a:stretch>
        </p:blipFill>
        <p:spPr>
          <a:xfrm>
            <a:off x="1031175" y="2164813"/>
            <a:ext cx="5383107" cy="2752725"/>
          </a:xfrm>
          <a:prstGeom prst="rect">
            <a:avLst/>
          </a:prstGeom>
        </p:spPr>
      </p:pic>
    </p:spTree>
    <p:extLst>
      <p:ext uri="{BB962C8B-B14F-4D97-AF65-F5344CB8AC3E}">
        <p14:creationId xmlns:p14="http://schemas.microsoft.com/office/powerpoint/2010/main" val="107805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6525"/>
            <a:ext cx="10515600" cy="640080"/>
          </a:xfrm>
        </p:spPr>
        <p:txBody>
          <a:bodyPr>
            <a:normAutofit/>
          </a:bodyPr>
          <a:lstStyle/>
          <a:p>
            <a:r>
              <a:rPr lang="en-GB" sz="3200" dirty="0">
                <a:effectLst>
                  <a:outerShdw blurRad="38100" dist="38100" dir="2700000" algn="tl">
                    <a:srgbClr val="000000">
                      <a:alpha val="43137"/>
                    </a:srgbClr>
                  </a:outerShdw>
                </a:effectLst>
              </a:rPr>
              <a:t>Value Test</a:t>
            </a:r>
          </a:p>
        </p:txBody>
      </p:sp>
      <p:sp>
        <p:nvSpPr>
          <p:cNvPr id="4" name="Footer Placeholder 3"/>
          <p:cNvSpPr>
            <a:spLocks noGrp="1"/>
          </p:cNvSpPr>
          <p:nvPr>
            <p:ph type="ftr" sz="quarter" idx="11"/>
          </p:nvPr>
        </p:nvSpPr>
        <p:spPr/>
        <p:txBody>
          <a:bodyPr/>
          <a:lstStyle/>
          <a:p>
            <a:r>
              <a:rPr lang="en-US"/>
              <a:t>Lecture 3 - Values, beliefs, attitudes and Character</a:t>
            </a:r>
            <a:endParaRPr lang="en-GB"/>
          </a:p>
        </p:txBody>
      </p:sp>
      <p:sp>
        <p:nvSpPr>
          <p:cNvPr id="5" name="Slide Number Placeholder 4"/>
          <p:cNvSpPr>
            <a:spLocks noGrp="1"/>
          </p:cNvSpPr>
          <p:nvPr>
            <p:ph type="sldNum" sz="quarter" idx="12"/>
          </p:nvPr>
        </p:nvSpPr>
        <p:spPr/>
        <p:txBody>
          <a:bodyPr/>
          <a:lstStyle/>
          <a:p>
            <a:fld id="{8B1B4EDC-3A5D-4169-B5FC-567AA8F7EE86}" type="slidenum">
              <a:rPr lang="en-GB" smtClean="0"/>
              <a:t>19</a:t>
            </a:fld>
            <a:endParaRPr lang="en-GB"/>
          </a:p>
        </p:txBody>
      </p:sp>
      <p:sp>
        <p:nvSpPr>
          <p:cNvPr id="6" name="Date Placeholder 5">
            <a:extLst>
              <a:ext uri="{FF2B5EF4-FFF2-40B4-BE49-F238E27FC236}">
                <a16:creationId xmlns:a16="http://schemas.microsoft.com/office/drawing/2014/main" id="{7C89407A-749A-E2A9-F5D3-6686F86039A9}"/>
              </a:ext>
            </a:extLst>
          </p:cNvPr>
          <p:cNvSpPr>
            <a:spLocks noGrp="1"/>
          </p:cNvSpPr>
          <p:nvPr>
            <p:ph type="dt" sz="half" idx="10"/>
          </p:nvPr>
        </p:nvSpPr>
        <p:spPr/>
        <p:txBody>
          <a:bodyPr/>
          <a:lstStyle/>
          <a:p>
            <a:r>
              <a:rPr lang="en-US"/>
              <a:t>IT2090</a:t>
            </a:r>
            <a:endParaRPr lang="en-US" dirty="0"/>
          </a:p>
        </p:txBody>
      </p:sp>
      <p:sp>
        <p:nvSpPr>
          <p:cNvPr id="9" name="TextBox 8">
            <a:extLst>
              <a:ext uri="{FF2B5EF4-FFF2-40B4-BE49-F238E27FC236}">
                <a16:creationId xmlns:a16="http://schemas.microsoft.com/office/drawing/2014/main" id="{4748A91E-0239-42EC-93F4-696CE06C148E}"/>
              </a:ext>
            </a:extLst>
          </p:cNvPr>
          <p:cNvSpPr txBox="1"/>
          <p:nvPr/>
        </p:nvSpPr>
        <p:spPr>
          <a:xfrm>
            <a:off x="626012" y="776605"/>
            <a:ext cx="6536788" cy="5632311"/>
          </a:xfrm>
          <a:prstGeom prst="rect">
            <a:avLst/>
          </a:prstGeom>
          <a:noFill/>
        </p:spPr>
        <p:txBody>
          <a:bodyPr wrap="square">
            <a:spAutoFit/>
          </a:bodyPr>
          <a:lstStyle/>
          <a:p>
            <a:r>
              <a:rPr lang="en-US" sz="2000" dirty="0"/>
              <a:t> </a:t>
            </a:r>
            <a:r>
              <a:rPr lang="en-US" sz="2000" dirty="0">
                <a:hlinkClick r:id="rId3"/>
              </a:rPr>
              <a:t>https://personalvalu.es</a:t>
            </a:r>
            <a:r>
              <a:rPr lang="en-US" sz="2000" dirty="0"/>
              <a:t>.</a:t>
            </a:r>
          </a:p>
          <a:p>
            <a:endParaRPr lang="en-US" sz="2000" dirty="0"/>
          </a:p>
          <a:p>
            <a:pPr algn="just"/>
            <a:r>
              <a:rPr lang="en-US" sz="2000" dirty="0"/>
              <a:t>One popular personal "Value" test is offered by the website https://personalvalu.es. This test is designed to help individuals discover their core values through a series of simple but developing exercises. The website explains that values are things that are especially important to us and can be described as goals that we want to achieve in the long term. They can shape us as a human being and determine how we are perceived by others. The test results can help individuals make decisions that are in line with their personal values, serving as a compass for them to follow in moments of doubt.</a:t>
            </a:r>
          </a:p>
          <a:p>
            <a:endParaRPr lang="en-US" sz="2000" dirty="0"/>
          </a:p>
          <a:p>
            <a:r>
              <a:rPr lang="en-US" sz="2000" dirty="0"/>
              <a:t>Value test</a:t>
            </a:r>
          </a:p>
          <a:p>
            <a:pPr marL="457200" indent="-457200">
              <a:buAutoNum type="arabicPeriod"/>
            </a:pPr>
            <a:r>
              <a:rPr lang="en-US" sz="2000" dirty="0"/>
              <a:t>Click </a:t>
            </a:r>
            <a:r>
              <a:rPr lang="en-US" sz="2000" dirty="0">
                <a:hlinkClick r:id="rId3"/>
              </a:rPr>
              <a:t>https://personalvalu.es</a:t>
            </a:r>
            <a:r>
              <a:rPr lang="en-US" sz="2000" dirty="0"/>
              <a:t>.</a:t>
            </a:r>
          </a:p>
          <a:p>
            <a:pPr marL="457200" indent="-457200">
              <a:buAutoNum type="arabicPeriod"/>
            </a:pPr>
            <a:r>
              <a:rPr lang="en-US" sz="2000" dirty="0"/>
              <a:t>Please select at least ten values from the list below.</a:t>
            </a:r>
          </a:p>
          <a:p>
            <a:pPr marL="457200" indent="-457200">
              <a:buAutoNum type="arabicPeriod"/>
            </a:pPr>
            <a:r>
              <a:rPr lang="en-US" sz="2000" dirty="0"/>
              <a:t>Once completed you get list of your most important values.</a:t>
            </a:r>
          </a:p>
        </p:txBody>
      </p:sp>
      <p:pic>
        <p:nvPicPr>
          <p:cNvPr id="3" name="Picture 2">
            <a:extLst>
              <a:ext uri="{FF2B5EF4-FFF2-40B4-BE49-F238E27FC236}">
                <a16:creationId xmlns:a16="http://schemas.microsoft.com/office/drawing/2014/main" id="{12A156E1-26A8-5FD1-E824-724E253499D1}"/>
              </a:ext>
            </a:extLst>
          </p:cNvPr>
          <p:cNvPicPr>
            <a:picLocks noChangeAspect="1"/>
          </p:cNvPicPr>
          <p:nvPr/>
        </p:nvPicPr>
        <p:blipFill>
          <a:blip r:embed="rId4"/>
          <a:stretch>
            <a:fillRect/>
          </a:stretch>
        </p:blipFill>
        <p:spPr>
          <a:xfrm>
            <a:off x="7391400" y="4151044"/>
            <a:ext cx="4588412" cy="2205306"/>
          </a:xfrm>
          <a:prstGeom prst="rect">
            <a:avLst/>
          </a:prstGeom>
        </p:spPr>
      </p:pic>
      <p:pic>
        <p:nvPicPr>
          <p:cNvPr id="11" name="Picture 10">
            <a:extLst>
              <a:ext uri="{FF2B5EF4-FFF2-40B4-BE49-F238E27FC236}">
                <a16:creationId xmlns:a16="http://schemas.microsoft.com/office/drawing/2014/main" id="{12094569-15EA-F98B-FE15-B77E35C14B9F}"/>
              </a:ext>
            </a:extLst>
          </p:cNvPr>
          <p:cNvPicPr>
            <a:picLocks noChangeAspect="1"/>
          </p:cNvPicPr>
          <p:nvPr/>
        </p:nvPicPr>
        <p:blipFill>
          <a:blip r:embed="rId5"/>
          <a:stretch>
            <a:fillRect/>
          </a:stretch>
        </p:blipFill>
        <p:spPr>
          <a:xfrm>
            <a:off x="7197969" y="1027153"/>
            <a:ext cx="4588412" cy="2432613"/>
          </a:xfrm>
          <a:prstGeom prst="rect">
            <a:avLst/>
          </a:prstGeom>
        </p:spPr>
      </p:pic>
    </p:spTree>
    <p:extLst>
      <p:ext uri="{BB962C8B-B14F-4D97-AF65-F5344CB8AC3E}">
        <p14:creationId xmlns:p14="http://schemas.microsoft.com/office/powerpoint/2010/main" val="298120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3200" dirty="0"/>
              <a:t>Values</a:t>
            </a:r>
          </a:p>
          <a:p>
            <a:r>
              <a:rPr lang="en-US" sz="3200" dirty="0"/>
              <a:t>Beliefs</a:t>
            </a:r>
          </a:p>
          <a:p>
            <a:r>
              <a:rPr lang="en-US" sz="3200" dirty="0"/>
              <a:t>Attitudes</a:t>
            </a:r>
          </a:p>
          <a:p>
            <a:r>
              <a:rPr lang="en-US" sz="3200" dirty="0"/>
              <a:t>Character</a:t>
            </a:r>
          </a:p>
        </p:txBody>
      </p:sp>
      <p:sp>
        <p:nvSpPr>
          <p:cNvPr id="6" name="Date Placeholder 5">
            <a:extLst>
              <a:ext uri="{FF2B5EF4-FFF2-40B4-BE49-F238E27FC236}">
                <a16:creationId xmlns:a16="http://schemas.microsoft.com/office/drawing/2014/main" id="{55BA74DC-99DA-1333-C4FE-BCB9875C0622}"/>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99B7966A-253E-9DD3-9A33-51B0CF9B0838}"/>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C402D606-33B6-E00F-00B4-FB1D15D64CD5}"/>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112124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54578-0B91-75AD-0D91-C6C315969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DF5C9-99DD-D26A-CD7C-E14CD1FB86A2}"/>
              </a:ext>
            </a:extLst>
          </p:cNvPr>
          <p:cNvSpPr>
            <a:spLocks noGrp="1"/>
          </p:cNvSpPr>
          <p:nvPr>
            <p:ph type="title"/>
          </p:nvPr>
        </p:nvSpPr>
        <p:spPr/>
        <p:txBody>
          <a:bodyPr/>
          <a:lstStyle/>
          <a:p>
            <a:r>
              <a:rPr lang="en-US" dirty="0"/>
              <a:t>Beliefs</a:t>
            </a:r>
          </a:p>
        </p:txBody>
      </p:sp>
      <p:pic>
        <p:nvPicPr>
          <p:cNvPr id="7" name="Content Placeholder 6">
            <a:extLst>
              <a:ext uri="{FF2B5EF4-FFF2-40B4-BE49-F238E27FC236}">
                <a16:creationId xmlns:a16="http://schemas.microsoft.com/office/drawing/2014/main" id="{153901CB-8AF6-A967-B7F3-B374BCF7B442}"/>
              </a:ext>
            </a:extLst>
          </p:cNvPr>
          <p:cNvPicPr>
            <a:picLocks noGrp="1" noChangeAspect="1"/>
          </p:cNvPicPr>
          <p:nvPr>
            <p:ph idx="1"/>
          </p:nvPr>
        </p:nvPicPr>
        <p:blipFill>
          <a:blip r:embed="rId2"/>
          <a:stretch>
            <a:fillRect/>
          </a:stretch>
        </p:blipFill>
        <p:spPr>
          <a:xfrm>
            <a:off x="1270159" y="1347109"/>
            <a:ext cx="4596420" cy="2585486"/>
          </a:xfrm>
        </p:spPr>
      </p:pic>
      <p:pic>
        <p:nvPicPr>
          <p:cNvPr id="9" name="Picture 8">
            <a:extLst>
              <a:ext uri="{FF2B5EF4-FFF2-40B4-BE49-F238E27FC236}">
                <a16:creationId xmlns:a16="http://schemas.microsoft.com/office/drawing/2014/main" id="{0CAF3857-4A2E-87DD-9594-501372B5653E}"/>
              </a:ext>
            </a:extLst>
          </p:cNvPr>
          <p:cNvPicPr>
            <a:picLocks noChangeAspect="1"/>
          </p:cNvPicPr>
          <p:nvPr/>
        </p:nvPicPr>
        <p:blipFill>
          <a:blip r:embed="rId3"/>
          <a:stretch>
            <a:fillRect/>
          </a:stretch>
        </p:blipFill>
        <p:spPr>
          <a:xfrm>
            <a:off x="1676400" y="4275317"/>
            <a:ext cx="3581400" cy="2197997"/>
          </a:xfrm>
          <a:prstGeom prst="rect">
            <a:avLst/>
          </a:prstGeom>
        </p:spPr>
      </p:pic>
      <p:sp>
        <p:nvSpPr>
          <p:cNvPr id="3" name="Date Placeholder 2">
            <a:extLst>
              <a:ext uri="{FF2B5EF4-FFF2-40B4-BE49-F238E27FC236}">
                <a16:creationId xmlns:a16="http://schemas.microsoft.com/office/drawing/2014/main" id="{9B39A050-50A2-5BD4-AD01-82FAB24A9360}"/>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17CAF4A1-FCE4-9F8B-4B5C-62E934703995}"/>
              </a:ext>
            </a:extLst>
          </p:cNvPr>
          <p:cNvSpPr>
            <a:spLocks noGrp="1"/>
          </p:cNvSpPr>
          <p:nvPr>
            <p:ph type="ftr" sz="quarter" idx="11"/>
          </p:nvPr>
        </p:nvSpPr>
        <p:spPr/>
        <p:txBody>
          <a:bodyPr/>
          <a:lstStyle/>
          <a:p>
            <a:r>
              <a:rPr lang="en-US"/>
              <a:t>Lecture 3 - Values, beliefs, attitudes and Character</a:t>
            </a:r>
            <a:endParaRPr lang="en-US" dirty="0"/>
          </a:p>
        </p:txBody>
      </p:sp>
      <p:sp>
        <p:nvSpPr>
          <p:cNvPr id="5" name="Slide Number Placeholder 4">
            <a:extLst>
              <a:ext uri="{FF2B5EF4-FFF2-40B4-BE49-F238E27FC236}">
                <a16:creationId xmlns:a16="http://schemas.microsoft.com/office/drawing/2014/main" id="{24810443-C799-904D-271E-A018CB035E9B}"/>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6" name="Picture 5">
            <a:extLst>
              <a:ext uri="{FF2B5EF4-FFF2-40B4-BE49-F238E27FC236}">
                <a16:creationId xmlns:a16="http://schemas.microsoft.com/office/drawing/2014/main" id="{AEEBE3D4-8C2D-B1C4-D533-1C934877BA61}"/>
              </a:ext>
            </a:extLst>
          </p:cNvPr>
          <p:cNvPicPr>
            <a:picLocks noChangeAspect="1"/>
          </p:cNvPicPr>
          <p:nvPr/>
        </p:nvPicPr>
        <p:blipFill>
          <a:blip r:embed="rId4"/>
          <a:stretch>
            <a:fillRect/>
          </a:stretch>
        </p:blipFill>
        <p:spPr>
          <a:xfrm>
            <a:off x="6483967" y="707029"/>
            <a:ext cx="5400796" cy="5155690"/>
          </a:xfrm>
          <a:prstGeom prst="rect">
            <a:avLst/>
          </a:prstGeom>
        </p:spPr>
      </p:pic>
    </p:spTree>
    <p:extLst>
      <p:ext uri="{BB962C8B-B14F-4D97-AF65-F5344CB8AC3E}">
        <p14:creationId xmlns:p14="http://schemas.microsoft.com/office/powerpoint/2010/main" val="217203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Beliefs</a:t>
            </a:r>
          </a:p>
        </p:txBody>
      </p:sp>
      <p:sp>
        <p:nvSpPr>
          <p:cNvPr id="3" name="Content Placeholder 2"/>
          <p:cNvSpPr>
            <a:spLocks noGrp="1"/>
          </p:cNvSpPr>
          <p:nvPr>
            <p:ph idx="1"/>
          </p:nvPr>
        </p:nvSpPr>
        <p:spPr/>
        <p:txBody>
          <a:bodyPr>
            <a:normAutofit/>
          </a:bodyPr>
          <a:lstStyle/>
          <a:p>
            <a:r>
              <a:rPr lang="en-US" sz="2800" dirty="0"/>
              <a:t>“Beliefs are constructs that we hold to be true, especially one without proof”</a:t>
            </a:r>
          </a:p>
          <a:p>
            <a:endParaRPr lang="en-US" sz="2800" dirty="0"/>
          </a:p>
          <a:p>
            <a:r>
              <a:rPr lang="en-US" sz="2800" dirty="0"/>
              <a:t>“Belief is the state of mind in which a person </a:t>
            </a:r>
            <a:r>
              <a:rPr lang="en-US" sz="2800" dirty="0">
                <a:solidFill>
                  <a:srgbClr val="00B050"/>
                </a:solidFill>
              </a:rPr>
              <a:t>thinks something to be the case </a:t>
            </a:r>
            <a:r>
              <a:rPr lang="en-US" sz="2800" dirty="0">
                <a:solidFill>
                  <a:schemeClr val="accent6"/>
                </a:solidFill>
              </a:rPr>
              <a:t>with </a:t>
            </a:r>
            <a:r>
              <a:rPr lang="en-US" sz="2800" dirty="0"/>
              <a:t>or </a:t>
            </a:r>
            <a:r>
              <a:rPr lang="en-US" sz="2800" dirty="0">
                <a:solidFill>
                  <a:srgbClr val="0070C0"/>
                </a:solidFill>
              </a:rPr>
              <a:t>without</a:t>
            </a:r>
            <a:r>
              <a:rPr lang="en-US" sz="2800" dirty="0"/>
              <a:t> there being </a:t>
            </a:r>
            <a:r>
              <a:rPr lang="en-US" sz="2800" dirty="0">
                <a:solidFill>
                  <a:srgbClr val="C00000"/>
                </a:solidFill>
              </a:rPr>
              <a:t>empirical evidence </a:t>
            </a:r>
            <a:r>
              <a:rPr lang="en-US" sz="2800" dirty="0"/>
              <a:t>to prove that something is the case with factual certainty”</a:t>
            </a:r>
          </a:p>
          <a:p>
            <a:pPr algn="r"/>
            <a:r>
              <a:rPr lang="en-US" sz="2800" dirty="0"/>
              <a:t>-Wikipedia</a:t>
            </a:r>
          </a:p>
        </p:txBody>
      </p:sp>
      <p:sp>
        <p:nvSpPr>
          <p:cNvPr id="4" name="Date Placeholder 3">
            <a:extLst>
              <a:ext uri="{FF2B5EF4-FFF2-40B4-BE49-F238E27FC236}">
                <a16:creationId xmlns:a16="http://schemas.microsoft.com/office/drawing/2014/main" id="{5C4DB0EA-34CF-8EC5-F68A-1214566345C0}"/>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3C5D38E8-E17B-977C-96EE-B61FD9997F06}"/>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E0428273-E965-A210-F684-199A969EC38F}"/>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2115380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F2C8-60AF-AF31-3E03-34FEDF5FE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3657F-EE7A-ACAE-7D89-19D2DEFFA859}"/>
              </a:ext>
            </a:extLst>
          </p:cNvPr>
          <p:cNvSpPr>
            <a:spLocks noGrp="1"/>
          </p:cNvSpPr>
          <p:nvPr>
            <p:ph type="title"/>
          </p:nvPr>
        </p:nvSpPr>
        <p:spPr/>
        <p:txBody>
          <a:bodyPr/>
          <a:lstStyle/>
          <a:p>
            <a:r>
              <a:rPr lang="en-US" dirty="0"/>
              <a:t>Beliefs</a:t>
            </a:r>
          </a:p>
        </p:txBody>
      </p:sp>
      <p:sp>
        <p:nvSpPr>
          <p:cNvPr id="3" name="Content Placeholder 2">
            <a:extLst>
              <a:ext uri="{FF2B5EF4-FFF2-40B4-BE49-F238E27FC236}">
                <a16:creationId xmlns:a16="http://schemas.microsoft.com/office/drawing/2014/main" id="{452F6FB7-9775-9493-AE3A-5213CFC8D1D7}"/>
              </a:ext>
            </a:extLst>
          </p:cNvPr>
          <p:cNvSpPr>
            <a:spLocks noGrp="1"/>
          </p:cNvSpPr>
          <p:nvPr>
            <p:ph idx="1"/>
          </p:nvPr>
        </p:nvSpPr>
        <p:spPr>
          <a:xfrm>
            <a:off x="838200" y="4081530"/>
            <a:ext cx="10515600" cy="1826638"/>
          </a:xfrm>
        </p:spPr>
        <p:txBody>
          <a:bodyPr>
            <a:normAutofit fontScale="70000" lnSpcReduction="20000"/>
          </a:bodyPr>
          <a:lstStyle/>
          <a:p>
            <a:pPr marL="0" indent="0">
              <a:lnSpc>
                <a:spcPct val="110000"/>
              </a:lnSpc>
              <a:spcBef>
                <a:spcPts val="600"/>
              </a:spcBef>
              <a:buNone/>
            </a:pPr>
            <a:r>
              <a:rPr lang="en-US" sz="2800" b="1" dirty="0"/>
              <a:t>Video - Asian and Western Dinner Etiquette – Differences</a:t>
            </a:r>
          </a:p>
          <a:p>
            <a:pPr marL="0" indent="0">
              <a:lnSpc>
                <a:spcPct val="110000"/>
              </a:lnSpc>
              <a:spcBef>
                <a:spcPts val="600"/>
              </a:spcBef>
              <a:buNone/>
            </a:pPr>
            <a:r>
              <a:rPr lang="en-US" sz="2800" dirty="0"/>
              <a:t>Jack is having a meal with his Japanese girlfriend. What problems is he having? And how many mistakes does he make?</a:t>
            </a:r>
          </a:p>
          <a:p>
            <a:pPr marL="0" indent="0">
              <a:lnSpc>
                <a:spcPct val="110000"/>
              </a:lnSpc>
              <a:spcBef>
                <a:spcPts val="600"/>
              </a:spcBef>
              <a:buNone/>
            </a:pPr>
            <a:r>
              <a:rPr lang="en-US" sz="2800" b="1" dirty="0"/>
              <a:t>Customs: </a:t>
            </a:r>
            <a:r>
              <a:rPr lang="en-US" sz="2800" dirty="0"/>
              <a:t>common or established practices.</a:t>
            </a:r>
          </a:p>
          <a:p>
            <a:pPr marL="0" indent="0">
              <a:lnSpc>
                <a:spcPct val="110000"/>
              </a:lnSpc>
              <a:spcBef>
                <a:spcPts val="600"/>
              </a:spcBef>
              <a:buNone/>
            </a:pPr>
            <a:r>
              <a:rPr lang="en-US" sz="2800" b="1" dirty="0"/>
              <a:t>Manners</a:t>
            </a:r>
            <a:r>
              <a:rPr lang="en-US" sz="2800" dirty="0"/>
              <a:t>: </a:t>
            </a:r>
            <a:r>
              <a:rPr lang="en-US" sz="2800" dirty="0" err="1"/>
              <a:t>behaviour</a:t>
            </a:r>
            <a:r>
              <a:rPr lang="en-US" sz="2800" dirty="0"/>
              <a:t> regarded as appropriate in a particular society.</a:t>
            </a:r>
          </a:p>
          <a:p>
            <a:pPr marL="0" indent="0">
              <a:buNone/>
            </a:pPr>
            <a:endParaRPr lang="en-US" sz="2800" dirty="0"/>
          </a:p>
          <a:p>
            <a:pPr marL="0" indent="0">
              <a:buNone/>
            </a:pPr>
            <a:endParaRPr lang="en-US" sz="2800" dirty="0"/>
          </a:p>
        </p:txBody>
      </p:sp>
      <p:sp>
        <p:nvSpPr>
          <p:cNvPr id="4" name="Date Placeholder 3">
            <a:extLst>
              <a:ext uri="{FF2B5EF4-FFF2-40B4-BE49-F238E27FC236}">
                <a16:creationId xmlns:a16="http://schemas.microsoft.com/office/drawing/2014/main" id="{AA39603C-7669-96D6-7769-A4A00C1CC7A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62049EE7-20CD-A2C1-F22A-E1D4D0324897}"/>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5681B432-6CAD-34A0-268B-6442E8135C40}"/>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8" name="Picture 7">
            <a:extLst>
              <a:ext uri="{FF2B5EF4-FFF2-40B4-BE49-F238E27FC236}">
                <a16:creationId xmlns:a16="http://schemas.microsoft.com/office/drawing/2014/main" id="{8E70882A-3503-4972-1C12-1FD9B084B868}"/>
              </a:ext>
            </a:extLst>
          </p:cNvPr>
          <p:cNvPicPr>
            <a:picLocks noChangeAspect="1"/>
          </p:cNvPicPr>
          <p:nvPr/>
        </p:nvPicPr>
        <p:blipFill>
          <a:blip r:embed="rId2"/>
          <a:stretch>
            <a:fillRect/>
          </a:stretch>
        </p:blipFill>
        <p:spPr>
          <a:xfrm>
            <a:off x="3200400" y="459558"/>
            <a:ext cx="8296275" cy="3448050"/>
          </a:xfrm>
          <a:prstGeom prst="rect">
            <a:avLst/>
          </a:prstGeom>
        </p:spPr>
      </p:pic>
    </p:spTree>
    <p:extLst>
      <p:ext uri="{BB962C8B-B14F-4D97-AF65-F5344CB8AC3E}">
        <p14:creationId xmlns:p14="http://schemas.microsoft.com/office/powerpoint/2010/main" val="29805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a:t>
            </a:r>
          </a:p>
        </p:txBody>
      </p:sp>
      <p:sp>
        <p:nvSpPr>
          <p:cNvPr id="3" name="Content Placeholder 2"/>
          <p:cNvSpPr>
            <a:spLocks noGrp="1"/>
          </p:cNvSpPr>
          <p:nvPr>
            <p:ph idx="1"/>
          </p:nvPr>
        </p:nvSpPr>
        <p:spPr>
          <a:xfrm>
            <a:off x="990600" y="1696355"/>
            <a:ext cx="9720073" cy="4224528"/>
          </a:xfrm>
        </p:spPr>
        <p:txBody>
          <a:bodyPr>
            <a:normAutofit/>
          </a:bodyPr>
          <a:lstStyle/>
          <a:p>
            <a:r>
              <a:rPr lang="en-US" sz="2800" dirty="0"/>
              <a:t>Attitude is a mindset or a tendency to act in a particular way due to both an individual’s experience and temperament.</a:t>
            </a:r>
          </a:p>
          <a:p>
            <a:endParaRPr lang="en-US" sz="2800" dirty="0"/>
          </a:p>
          <a:p>
            <a:r>
              <a:rPr lang="en-US" sz="2800" dirty="0"/>
              <a:t>An attitude includes three components: an affect (a feeling), cognition (a thought or belief), and behavior (an action).</a:t>
            </a:r>
          </a:p>
          <a:p>
            <a:endParaRPr lang="en-US" sz="2800" dirty="0"/>
          </a:p>
          <a:p>
            <a:r>
              <a:rPr lang="en-US" sz="2800" dirty="0"/>
              <a:t>Although the feeling and belief components of attitudes are internal to a person, we can </a:t>
            </a:r>
            <a:r>
              <a:rPr lang="en-US" sz="2800" i="1" dirty="0"/>
              <a:t>view </a:t>
            </a:r>
            <a:r>
              <a:rPr lang="en-US" sz="2800" dirty="0"/>
              <a:t>a person’s attitude from his or her resulting behavior.</a:t>
            </a:r>
          </a:p>
          <a:p>
            <a:endParaRPr lang="en-US" sz="2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B31BE3E-3763-426A-AD4B-2BD0D5DFC7F5}"/>
                  </a:ext>
                </a:extLst>
              </p14:cNvPr>
              <p14:cNvContentPartPr/>
              <p14:nvPr/>
            </p14:nvContentPartPr>
            <p14:xfrm>
              <a:off x="10168951" y="4108706"/>
              <a:ext cx="48960" cy="8640"/>
            </p14:xfrm>
          </p:contentPart>
        </mc:Choice>
        <mc:Fallback xmlns="">
          <p:pic>
            <p:nvPicPr>
              <p:cNvPr id="4" name="Ink 3">
                <a:extLst>
                  <a:ext uri="{FF2B5EF4-FFF2-40B4-BE49-F238E27FC236}">
                    <a16:creationId xmlns:a16="http://schemas.microsoft.com/office/drawing/2014/main" id="{5B31BE3E-3763-426A-AD4B-2BD0D5DFC7F5}"/>
                  </a:ext>
                </a:extLst>
              </p:cNvPr>
              <p:cNvPicPr/>
              <p:nvPr/>
            </p:nvPicPr>
            <p:blipFill>
              <a:blip r:embed="rId3"/>
              <a:stretch>
                <a:fillRect/>
              </a:stretch>
            </p:blipFill>
            <p:spPr>
              <a:xfrm>
                <a:off x="10160311" y="4100066"/>
                <a:ext cx="66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ADF4411-4815-4912-8357-EA72B44FD22A}"/>
                  </a:ext>
                </a:extLst>
              </p14:cNvPr>
              <p14:cNvContentPartPr/>
              <p14:nvPr/>
            </p14:nvContentPartPr>
            <p14:xfrm>
              <a:off x="7201831" y="3822506"/>
              <a:ext cx="29160" cy="11880"/>
            </p14:xfrm>
          </p:contentPart>
        </mc:Choice>
        <mc:Fallback xmlns="">
          <p:pic>
            <p:nvPicPr>
              <p:cNvPr id="5" name="Ink 4">
                <a:extLst>
                  <a:ext uri="{FF2B5EF4-FFF2-40B4-BE49-F238E27FC236}">
                    <a16:creationId xmlns:a16="http://schemas.microsoft.com/office/drawing/2014/main" id="{BADF4411-4815-4912-8357-EA72B44FD22A}"/>
                  </a:ext>
                </a:extLst>
              </p:cNvPr>
              <p:cNvPicPr/>
              <p:nvPr/>
            </p:nvPicPr>
            <p:blipFill>
              <a:blip r:embed="rId5"/>
              <a:stretch>
                <a:fillRect/>
              </a:stretch>
            </p:blipFill>
            <p:spPr>
              <a:xfrm>
                <a:off x="7192831" y="3813866"/>
                <a:ext cx="46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DE9ECF0-741E-83D1-E222-A3660C5B56EC}"/>
                  </a:ext>
                </a:extLst>
              </p14:cNvPr>
              <p14:cNvContentPartPr/>
              <p14:nvPr/>
            </p14:nvContentPartPr>
            <p14:xfrm>
              <a:off x="8477640" y="3813120"/>
              <a:ext cx="143280" cy="81720"/>
            </p14:xfrm>
          </p:contentPart>
        </mc:Choice>
        <mc:Fallback xmlns="">
          <p:pic>
            <p:nvPicPr>
              <p:cNvPr id="6" name="Ink 5">
                <a:extLst>
                  <a:ext uri="{FF2B5EF4-FFF2-40B4-BE49-F238E27FC236}">
                    <a16:creationId xmlns:a16="http://schemas.microsoft.com/office/drawing/2014/main" id="{FDE9ECF0-741E-83D1-E222-A3660C5B56EC}"/>
                  </a:ext>
                </a:extLst>
              </p:cNvPr>
              <p:cNvPicPr/>
              <p:nvPr/>
            </p:nvPicPr>
            <p:blipFill>
              <a:blip r:embed="rId9"/>
              <a:stretch>
                <a:fillRect/>
              </a:stretch>
            </p:blipFill>
            <p:spPr>
              <a:xfrm>
                <a:off x="8468280" y="3803760"/>
                <a:ext cx="162000" cy="100440"/>
              </a:xfrm>
              <a:prstGeom prst="rect">
                <a:avLst/>
              </a:prstGeom>
            </p:spPr>
          </p:pic>
        </mc:Fallback>
      </mc:AlternateContent>
      <p:sp>
        <p:nvSpPr>
          <p:cNvPr id="8" name="Date Placeholder 7">
            <a:extLst>
              <a:ext uri="{FF2B5EF4-FFF2-40B4-BE49-F238E27FC236}">
                <a16:creationId xmlns:a16="http://schemas.microsoft.com/office/drawing/2014/main" id="{A27A81AE-D38F-E2A1-9070-D28B6F588C9A}"/>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DEF874B6-535B-A473-8B34-AA6A0D936743}"/>
              </a:ext>
            </a:extLst>
          </p:cNvPr>
          <p:cNvSpPr>
            <a:spLocks noGrp="1"/>
          </p:cNvSpPr>
          <p:nvPr>
            <p:ph type="ftr" sz="quarter" idx="11"/>
          </p:nvPr>
        </p:nvSpPr>
        <p:spPr/>
        <p:txBody>
          <a:bodyPr/>
          <a:lstStyle/>
          <a:p>
            <a:r>
              <a:rPr lang="en-US"/>
              <a:t>Lecture 3 - Values, beliefs, attitudes and Character</a:t>
            </a:r>
            <a:endParaRPr lang="en-US" dirty="0"/>
          </a:p>
        </p:txBody>
      </p:sp>
      <p:sp>
        <p:nvSpPr>
          <p:cNvPr id="10" name="Slide Number Placeholder 9">
            <a:extLst>
              <a:ext uri="{FF2B5EF4-FFF2-40B4-BE49-F238E27FC236}">
                <a16:creationId xmlns:a16="http://schemas.microsoft.com/office/drawing/2014/main" id="{B2DC5FB3-5723-D095-5E0E-3DF91193C000}"/>
              </a:ext>
            </a:extLst>
          </p:cNvPr>
          <p:cNvSpPr>
            <a:spLocks noGrp="1"/>
          </p:cNvSpPr>
          <p:nvPr>
            <p:ph type="sldNum" sz="quarter" idx="12"/>
          </p:nvPr>
        </p:nvSpPr>
        <p:spPr/>
        <p:txBody>
          <a:bodyPr/>
          <a:lstStyle/>
          <a:p>
            <a:fld id="{B5CEABB6-07DC-46E8-9B57-56EC44A396E5}" type="slidenum">
              <a:rPr lang="en-US" smtClean="0"/>
              <a:t>23</a:t>
            </a:fld>
            <a:endParaRPr lang="en-US" dirty="0"/>
          </a:p>
        </p:txBody>
      </p:sp>
    </p:spTree>
    <p:extLst>
      <p:ext uri="{BB962C8B-B14F-4D97-AF65-F5344CB8AC3E}">
        <p14:creationId xmlns:p14="http://schemas.microsoft.com/office/powerpoint/2010/main" val="861880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CEBB6-E1CD-B2E4-01E1-68EBAB1D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369E6-11EF-D9C0-B6F2-3068568C81A1}"/>
              </a:ext>
            </a:extLst>
          </p:cNvPr>
          <p:cNvSpPr>
            <a:spLocks noGrp="1"/>
          </p:cNvSpPr>
          <p:nvPr>
            <p:ph type="title"/>
          </p:nvPr>
        </p:nvSpPr>
        <p:spPr/>
        <p:txBody>
          <a:bodyPr/>
          <a:lstStyle/>
          <a:p>
            <a:r>
              <a:rPr lang="en-US" dirty="0"/>
              <a:t>Attitude Model</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AD7C993-1C38-1C4B-ADFD-B75A562BA8F5}"/>
                  </a:ext>
                </a:extLst>
              </p14:cNvPr>
              <p14:cNvContentPartPr/>
              <p14:nvPr/>
            </p14:nvContentPartPr>
            <p14:xfrm>
              <a:off x="9711751" y="4108706"/>
              <a:ext cx="48960" cy="8640"/>
            </p14:xfrm>
          </p:contentPart>
        </mc:Choice>
        <mc:Fallback xmlns="">
          <p:pic>
            <p:nvPicPr>
              <p:cNvPr id="4" name="Ink 3">
                <a:extLst>
                  <a:ext uri="{FF2B5EF4-FFF2-40B4-BE49-F238E27FC236}">
                    <a16:creationId xmlns:a16="http://schemas.microsoft.com/office/drawing/2014/main" id="{8AD7C993-1C38-1C4B-ADFD-B75A562BA8F5}"/>
                  </a:ext>
                </a:extLst>
              </p:cNvPr>
              <p:cNvPicPr/>
              <p:nvPr/>
            </p:nvPicPr>
            <p:blipFill>
              <a:blip r:embed="rId3"/>
              <a:stretch>
                <a:fillRect/>
              </a:stretch>
            </p:blipFill>
            <p:spPr>
              <a:xfrm>
                <a:off x="9702751" y="4099706"/>
                <a:ext cx="66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925CCE0-010C-C866-2EBB-A1471F039667}"/>
                  </a:ext>
                </a:extLst>
              </p14:cNvPr>
              <p14:cNvContentPartPr/>
              <p14:nvPr/>
            </p14:nvContentPartPr>
            <p14:xfrm>
              <a:off x="6744631" y="3822506"/>
              <a:ext cx="29160" cy="11880"/>
            </p14:xfrm>
          </p:contentPart>
        </mc:Choice>
        <mc:Fallback xmlns="">
          <p:pic>
            <p:nvPicPr>
              <p:cNvPr id="5" name="Ink 4">
                <a:extLst>
                  <a:ext uri="{FF2B5EF4-FFF2-40B4-BE49-F238E27FC236}">
                    <a16:creationId xmlns:a16="http://schemas.microsoft.com/office/drawing/2014/main" id="{D925CCE0-010C-C866-2EBB-A1471F039667}"/>
                  </a:ext>
                </a:extLst>
              </p:cNvPr>
              <p:cNvPicPr/>
              <p:nvPr/>
            </p:nvPicPr>
            <p:blipFill>
              <a:blip r:embed="rId5"/>
              <a:stretch>
                <a:fillRect/>
              </a:stretch>
            </p:blipFill>
            <p:spPr>
              <a:xfrm>
                <a:off x="6735631" y="3813506"/>
                <a:ext cx="46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934C561-7350-350C-C570-DE9BCF3D2827}"/>
                  </a:ext>
                </a:extLst>
              </p14:cNvPr>
              <p14:cNvContentPartPr/>
              <p14:nvPr/>
            </p14:nvContentPartPr>
            <p14:xfrm>
              <a:off x="8020440" y="3813120"/>
              <a:ext cx="143280" cy="81720"/>
            </p14:xfrm>
          </p:contentPart>
        </mc:Choice>
        <mc:Fallback xmlns="">
          <p:pic>
            <p:nvPicPr>
              <p:cNvPr id="6" name="Ink 5">
                <a:extLst>
                  <a:ext uri="{FF2B5EF4-FFF2-40B4-BE49-F238E27FC236}">
                    <a16:creationId xmlns:a16="http://schemas.microsoft.com/office/drawing/2014/main" id="{B934C561-7350-350C-C570-DE9BCF3D2827}"/>
                  </a:ext>
                </a:extLst>
              </p:cNvPr>
              <p:cNvPicPr/>
              <p:nvPr/>
            </p:nvPicPr>
            <p:blipFill>
              <a:blip r:embed="rId7"/>
              <a:stretch>
                <a:fillRect/>
              </a:stretch>
            </p:blipFill>
            <p:spPr>
              <a:xfrm>
                <a:off x="8011080" y="3803760"/>
                <a:ext cx="162000" cy="100440"/>
              </a:xfrm>
              <a:prstGeom prst="rect">
                <a:avLst/>
              </a:prstGeom>
            </p:spPr>
          </p:pic>
        </mc:Fallback>
      </mc:AlternateContent>
      <p:sp>
        <p:nvSpPr>
          <p:cNvPr id="8" name="Date Placeholder 7">
            <a:extLst>
              <a:ext uri="{FF2B5EF4-FFF2-40B4-BE49-F238E27FC236}">
                <a16:creationId xmlns:a16="http://schemas.microsoft.com/office/drawing/2014/main" id="{BF0CF303-FE1A-8516-AFF1-85247AB9C7A3}"/>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0CDB9A58-FC2F-3322-6E0D-08B8E8A86A49}"/>
              </a:ext>
            </a:extLst>
          </p:cNvPr>
          <p:cNvSpPr>
            <a:spLocks noGrp="1"/>
          </p:cNvSpPr>
          <p:nvPr>
            <p:ph type="ftr" sz="quarter" idx="11"/>
          </p:nvPr>
        </p:nvSpPr>
        <p:spPr/>
        <p:txBody>
          <a:bodyPr/>
          <a:lstStyle/>
          <a:p>
            <a:r>
              <a:rPr lang="en-US"/>
              <a:t>Lecture 3 - Values, beliefs, attitudes and Character</a:t>
            </a:r>
            <a:endParaRPr lang="en-US" dirty="0"/>
          </a:p>
        </p:txBody>
      </p:sp>
      <p:sp>
        <p:nvSpPr>
          <p:cNvPr id="10" name="Slide Number Placeholder 9">
            <a:extLst>
              <a:ext uri="{FF2B5EF4-FFF2-40B4-BE49-F238E27FC236}">
                <a16:creationId xmlns:a16="http://schemas.microsoft.com/office/drawing/2014/main" id="{80850D1A-FEA9-F4CB-D35F-DDA3A4FD988A}"/>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12" name="Rectangle 3">
            <a:extLst>
              <a:ext uri="{FF2B5EF4-FFF2-40B4-BE49-F238E27FC236}">
                <a16:creationId xmlns:a16="http://schemas.microsoft.com/office/drawing/2014/main" id="{465B2040-CDE6-96D8-1825-03167A6CB23F}"/>
              </a:ext>
            </a:extLst>
          </p:cNvPr>
          <p:cNvSpPr>
            <a:spLocks noChangeArrowheads="1"/>
          </p:cNvSpPr>
          <p:nvPr/>
        </p:nvSpPr>
        <p:spPr bwMode="auto">
          <a:xfrm>
            <a:off x="3733800" y="2514600"/>
            <a:ext cx="1981200" cy="914400"/>
          </a:xfrm>
          <a:prstGeom prst="rect">
            <a:avLst/>
          </a:prstGeom>
          <a:solidFill>
            <a:srgbClr val="F0AD00"/>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Informational/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Cognitive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(i.e. beliefs)</a:t>
            </a:r>
          </a:p>
        </p:txBody>
      </p:sp>
      <p:sp>
        <p:nvSpPr>
          <p:cNvPr id="13" name="Rectangle 4">
            <a:extLst>
              <a:ext uri="{FF2B5EF4-FFF2-40B4-BE49-F238E27FC236}">
                <a16:creationId xmlns:a16="http://schemas.microsoft.com/office/drawing/2014/main" id="{BADA146F-B4B3-5691-B284-950E7286F059}"/>
              </a:ext>
            </a:extLst>
          </p:cNvPr>
          <p:cNvSpPr>
            <a:spLocks noChangeArrowheads="1"/>
          </p:cNvSpPr>
          <p:nvPr/>
        </p:nvSpPr>
        <p:spPr bwMode="auto">
          <a:xfrm>
            <a:off x="3810000" y="4343400"/>
            <a:ext cx="1981200" cy="914400"/>
          </a:xfrm>
          <a:prstGeom prst="rect">
            <a:avLst/>
          </a:prstGeom>
          <a:solidFill>
            <a:srgbClr val="F0AD00"/>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Affective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(i.e. emotions)</a:t>
            </a:r>
          </a:p>
        </p:txBody>
      </p:sp>
      <p:sp>
        <p:nvSpPr>
          <p:cNvPr id="14" name="Rectangle 5">
            <a:extLst>
              <a:ext uri="{FF2B5EF4-FFF2-40B4-BE49-F238E27FC236}">
                <a16:creationId xmlns:a16="http://schemas.microsoft.com/office/drawing/2014/main" id="{9178FBBD-CF5E-2665-40E2-D0BCA49A690D}"/>
              </a:ext>
            </a:extLst>
          </p:cNvPr>
          <p:cNvSpPr>
            <a:spLocks noChangeArrowheads="1"/>
          </p:cNvSpPr>
          <p:nvPr/>
        </p:nvSpPr>
        <p:spPr bwMode="auto">
          <a:xfrm>
            <a:off x="6477000" y="3429000"/>
            <a:ext cx="1981200" cy="914400"/>
          </a:xfrm>
          <a:prstGeom prst="rect">
            <a:avLst/>
          </a:prstGeom>
          <a:solidFill>
            <a:srgbClr val="F0AD00"/>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Attitude</a:t>
            </a:r>
          </a:p>
        </p:txBody>
      </p:sp>
      <p:sp>
        <p:nvSpPr>
          <p:cNvPr id="15" name="Rectangle 6">
            <a:extLst>
              <a:ext uri="{FF2B5EF4-FFF2-40B4-BE49-F238E27FC236}">
                <a16:creationId xmlns:a16="http://schemas.microsoft.com/office/drawing/2014/main" id="{E2849BBB-E9D2-DB62-2EDC-FEC170A168FB}"/>
              </a:ext>
            </a:extLst>
          </p:cNvPr>
          <p:cNvSpPr>
            <a:spLocks noChangeArrowheads="1"/>
          </p:cNvSpPr>
          <p:nvPr/>
        </p:nvSpPr>
        <p:spPr bwMode="auto">
          <a:xfrm>
            <a:off x="8839200" y="3429000"/>
            <a:ext cx="1981200" cy="914400"/>
          </a:xfrm>
          <a:prstGeom prst="rect">
            <a:avLst/>
          </a:prstGeom>
          <a:solidFill>
            <a:srgbClr val="F0AD00"/>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Behavior</a:t>
            </a:r>
          </a:p>
        </p:txBody>
      </p:sp>
      <p:sp>
        <p:nvSpPr>
          <p:cNvPr id="16" name="Line 7">
            <a:extLst>
              <a:ext uri="{FF2B5EF4-FFF2-40B4-BE49-F238E27FC236}">
                <a16:creationId xmlns:a16="http://schemas.microsoft.com/office/drawing/2014/main" id="{886A9215-48B9-D2C6-2092-2AD12982D815}"/>
              </a:ext>
            </a:extLst>
          </p:cNvPr>
          <p:cNvSpPr>
            <a:spLocks noChangeShapeType="1"/>
          </p:cNvSpPr>
          <p:nvPr/>
        </p:nvSpPr>
        <p:spPr bwMode="auto">
          <a:xfrm>
            <a:off x="5715000" y="2895600"/>
            <a:ext cx="762000" cy="99060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pitchFamily="34" charset="0"/>
            </a:endParaRPr>
          </a:p>
        </p:txBody>
      </p:sp>
      <p:sp>
        <p:nvSpPr>
          <p:cNvPr id="17" name="Line 8">
            <a:extLst>
              <a:ext uri="{FF2B5EF4-FFF2-40B4-BE49-F238E27FC236}">
                <a16:creationId xmlns:a16="http://schemas.microsoft.com/office/drawing/2014/main" id="{0D5778B4-99E5-FD8F-D26C-CB2F10B34311}"/>
              </a:ext>
            </a:extLst>
          </p:cNvPr>
          <p:cNvSpPr>
            <a:spLocks noChangeShapeType="1"/>
          </p:cNvSpPr>
          <p:nvPr/>
        </p:nvSpPr>
        <p:spPr bwMode="auto">
          <a:xfrm flipV="1">
            <a:off x="5791200" y="3886200"/>
            <a:ext cx="609600" cy="91440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pitchFamily="34" charset="0"/>
            </a:endParaRPr>
          </a:p>
        </p:txBody>
      </p:sp>
      <p:sp>
        <p:nvSpPr>
          <p:cNvPr id="18" name="Line 9">
            <a:extLst>
              <a:ext uri="{FF2B5EF4-FFF2-40B4-BE49-F238E27FC236}">
                <a16:creationId xmlns:a16="http://schemas.microsoft.com/office/drawing/2014/main" id="{BF876384-F314-9B83-8594-22BE30F79A51}"/>
              </a:ext>
            </a:extLst>
          </p:cNvPr>
          <p:cNvSpPr>
            <a:spLocks noChangeShapeType="1"/>
          </p:cNvSpPr>
          <p:nvPr/>
        </p:nvSpPr>
        <p:spPr bwMode="auto">
          <a:xfrm>
            <a:off x="8458200" y="3886200"/>
            <a:ext cx="381000" cy="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pitchFamily="34" charset="0"/>
            </a:endParaRPr>
          </a:p>
        </p:txBody>
      </p:sp>
      <p:sp>
        <p:nvSpPr>
          <p:cNvPr id="19" name="Oval 10">
            <a:extLst>
              <a:ext uri="{FF2B5EF4-FFF2-40B4-BE49-F238E27FC236}">
                <a16:creationId xmlns:a16="http://schemas.microsoft.com/office/drawing/2014/main" id="{53F8E784-5499-7DF9-82A7-F9599CA9C673}"/>
              </a:ext>
            </a:extLst>
          </p:cNvPr>
          <p:cNvSpPr>
            <a:spLocks noChangeArrowheads="1"/>
          </p:cNvSpPr>
          <p:nvPr/>
        </p:nvSpPr>
        <p:spPr bwMode="auto">
          <a:xfrm>
            <a:off x="2133600" y="1524000"/>
            <a:ext cx="1676400" cy="914400"/>
          </a:xfrm>
          <a:prstGeom prst="ellipse">
            <a:avLst/>
          </a:prstGeom>
          <a:solidFill>
            <a:srgbClr val="F0AD00"/>
          </a:solidFill>
          <a:ln w="9525">
            <a:solidFill>
              <a:sysClr val="windowText" lastClr="000000"/>
            </a:solidFill>
            <a:round/>
            <a:headEnd/>
            <a:tailEnd/>
          </a:ln>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genetics</a:t>
            </a:r>
          </a:p>
        </p:txBody>
      </p:sp>
      <p:sp>
        <p:nvSpPr>
          <p:cNvPr id="20" name="Oval 11">
            <a:extLst>
              <a:ext uri="{FF2B5EF4-FFF2-40B4-BE49-F238E27FC236}">
                <a16:creationId xmlns:a16="http://schemas.microsoft.com/office/drawing/2014/main" id="{AD32A17A-5C3E-DB6A-7DF8-8984E6B1A546}"/>
              </a:ext>
            </a:extLst>
          </p:cNvPr>
          <p:cNvSpPr>
            <a:spLocks noChangeArrowheads="1"/>
          </p:cNvSpPr>
          <p:nvPr/>
        </p:nvSpPr>
        <p:spPr bwMode="auto">
          <a:xfrm>
            <a:off x="2133600" y="3657600"/>
            <a:ext cx="1676400" cy="914400"/>
          </a:xfrm>
          <a:prstGeom prst="ellipse">
            <a:avLst/>
          </a:prstGeom>
          <a:solidFill>
            <a:srgbClr val="F0AD00"/>
          </a:solidFill>
          <a:ln w="9525">
            <a:solidFill>
              <a:sysClr val="windowText" lastClr="000000"/>
            </a:solidFill>
            <a:round/>
            <a:headEnd/>
            <a:tailEnd/>
          </a:ln>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socialization</a:t>
            </a:r>
          </a:p>
        </p:txBody>
      </p:sp>
      <p:sp>
        <p:nvSpPr>
          <p:cNvPr id="21" name="Text Box 12">
            <a:extLst>
              <a:ext uri="{FF2B5EF4-FFF2-40B4-BE49-F238E27FC236}">
                <a16:creationId xmlns:a16="http://schemas.microsoft.com/office/drawing/2014/main" id="{0123A245-4D29-54C2-5CEB-066B84BE8C3F}"/>
              </a:ext>
            </a:extLst>
          </p:cNvPr>
          <p:cNvSpPr txBox="1">
            <a:spLocks noChangeArrowheads="1"/>
          </p:cNvSpPr>
          <p:nvPr/>
        </p:nvSpPr>
        <p:spPr bwMode="auto">
          <a:xfrm>
            <a:off x="9128125" y="5218113"/>
            <a:ext cx="1346200" cy="400050"/>
          </a:xfrm>
          <a:prstGeom prst="rect">
            <a:avLst/>
          </a:prstGeom>
          <a:noFill/>
          <a:ln w="9525">
            <a:noFill/>
            <a:miter lim="800000"/>
            <a:headEnd/>
            <a:tailEnd/>
          </a:ln>
        </p:spPr>
        <p:txBody>
          <a:bodyPr wrap="none">
            <a:spAutoFit/>
          </a:bodyPr>
          <a:lstStyle/>
          <a:p>
            <a:pPr eaLnBrk="0" hangingPunct="0">
              <a:defRPr/>
            </a:pPr>
            <a:r>
              <a:rPr lang="en-US" sz="2000" dirty="0">
                <a:solidFill>
                  <a:prstClr val="black"/>
                </a:solidFill>
                <a:latin typeface="Corbel"/>
                <a:cs typeface="Arial" pitchFamily="34" charset="0"/>
              </a:rPr>
              <a:t>observable</a:t>
            </a:r>
          </a:p>
        </p:txBody>
      </p:sp>
      <p:sp>
        <p:nvSpPr>
          <p:cNvPr id="22" name="AutoShape 13">
            <a:extLst>
              <a:ext uri="{FF2B5EF4-FFF2-40B4-BE49-F238E27FC236}">
                <a16:creationId xmlns:a16="http://schemas.microsoft.com/office/drawing/2014/main" id="{56614A62-FB04-F969-38DE-43B206FDF299}"/>
              </a:ext>
            </a:extLst>
          </p:cNvPr>
          <p:cNvSpPr>
            <a:spLocks noChangeArrowheads="1"/>
          </p:cNvSpPr>
          <p:nvPr/>
        </p:nvSpPr>
        <p:spPr bwMode="auto">
          <a:xfrm>
            <a:off x="9677400" y="4572000"/>
            <a:ext cx="228600" cy="533400"/>
          </a:xfrm>
          <a:prstGeom prst="upArrow">
            <a:avLst>
              <a:gd name="adj1" fmla="val 50000"/>
              <a:gd name="adj2" fmla="val 58333"/>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pitchFamily="34" charset="0"/>
            </a:endParaRPr>
          </a:p>
        </p:txBody>
      </p:sp>
      <p:sp>
        <p:nvSpPr>
          <p:cNvPr id="23" name="Oval 14">
            <a:extLst>
              <a:ext uri="{FF2B5EF4-FFF2-40B4-BE49-F238E27FC236}">
                <a16:creationId xmlns:a16="http://schemas.microsoft.com/office/drawing/2014/main" id="{A962413C-BBCA-E5B8-C0C0-2C395BC48819}"/>
              </a:ext>
            </a:extLst>
          </p:cNvPr>
          <p:cNvSpPr>
            <a:spLocks noChangeArrowheads="1"/>
          </p:cNvSpPr>
          <p:nvPr/>
        </p:nvSpPr>
        <p:spPr bwMode="auto">
          <a:xfrm>
            <a:off x="2133600" y="5486400"/>
            <a:ext cx="1676400" cy="914400"/>
          </a:xfrm>
          <a:prstGeom prst="ellipse">
            <a:avLst/>
          </a:prstGeom>
          <a:solidFill>
            <a:srgbClr val="F0AD00"/>
          </a:solidFill>
          <a:ln w="9525">
            <a:solidFill>
              <a:sysClr val="windowText" lastClr="000000"/>
            </a:solidFill>
            <a:round/>
            <a:headEnd/>
            <a:tailEnd/>
          </a:ln>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rbel"/>
                <a:cs typeface="Arial" pitchFamily="34" charset="0"/>
              </a:rPr>
              <a:t>learning</a:t>
            </a:r>
          </a:p>
        </p:txBody>
      </p:sp>
      <p:sp>
        <p:nvSpPr>
          <p:cNvPr id="24" name="Text Box 12">
            <a:extLst>
              <a:ext uri="{FF2B5EF4-FFF2-40B4-BE49-F238E27FC236}">
                <a16:creationId xmlns:a16="http://schemas.microsoft.com/office/drawing/2014/main" id="{E644B0E3-57A1-8EE7-790F-8263F229C91C}"/>
              </a:ext>
            </a:extLst>
          </p:cNvPr>
          <p:cNvSpPr txBox="1">
            <a:spLocks noChangeArrowheads="1"/>
          </p:cNvSpPr>
          <p:nvPr/>
        </p:nvSpPr>
        <p:spPr bwMode="auto">
          <a:xfrm>
            <a:off x="6421706" y="5181599"/>
            <a:ext cx="2425700" cy="1323975"/>
          </a:xfrm>
          <a:prstGeom prst="rect">
            <a:avLst/>
          </a:prstGeom>
          <a:noFill/>
          <a:ln w="9525">
            <a:noFill/>
            <a:miter lim="800000"/>
            <a:headEnd/>
            <a:tailEnd/>
          </a:ln>
        </p:spPr>
        <p:txBody>
          <a:bodyPr wrap="none">
            <a:spAutoFit/>
          </a:bodyPr>
          <a:lstStyle/>
          <a:p>
            <a:pPr eaLnBrk="0" hangingPunct="0">
              <a:defRPr/>
            </a:pPr>
            <a:r>
              <a:rPr lang="en-US" sz="2000" dirty="0">
                <a:solidFill>
                  <a:prstClr val="black"/>
                </a:solidFill>
                <a:latin typeface="Corbel"/>
                <a:cs typeface="Arial" pitchFamily="34" charset="0"/>
              </a:rPr>
              <a:t>Measurable in </a:t>
            </a:r>
          </a:p>
          <a:p>
            <a:pPr eaLnBrk="0" hangingPunct="0">
              <a:defRPr/>
            </a:pPr>
            <a:r>
              <a:rPr lang="en-US" sz="2000" dirty="0">
                <a:solidFill>
                  <a:prstClr val="black"/>
                </a:solidFill>
                <a:latin typeface="Corbel"/>
                <a:cs typeface="Arial" pitchFamily="34" charset="0"/>
              </a:rPr>
              <a:t>the brain with </a:t>
            </a:r>
            <a:r>
              <a:rPr lang="en-US" sz="2000" dirty="0" err="1">
                <a:solidFill>
                  <a:prstClr val="black"/>
                </a:solidFill>
                <a:latin typeface="Corbel"/>
                <a:cs typeface="Arial" pitchFamily="34" charset="0"/>
              </a:rPr>
              <a:t>fMRI</a:t>
            </a:r>
            <a:endParaRPr lang="en-US" sz="2000" dirty="0">
              <a:solidFill>
                <a:prstClr val="black"/>
              </a:solidFill>
              <a:latin typeface="Corbel"/>
              <a:cs typeface="Arial" pitchFamily="34" charset="0"/>
            </a:endParaRPr>
          </a:p>
          <a:p>
            <a:pPr eaLnBrk="0" hangingPunct="0">
              <a:defRPr/>
            </a:pPr>
            <a:r>
              <a:rPr lang="en-US" sz="2000" dirty="0">
                <a:solidFill>
                  <a:prstClr val="black"/>
                </a:solidFill>
                <a:latin typeface="Corbel"/>
                <a:cs typeface="Arial" pitchFamily="34" charset="0"/>
              </a:rPr>
              <a:t>(functional Magnetic </a:t>
            </a:r>
          </a:p>
          <a:p>
            <a:pPr eaLnBrk="0" hangingPunct="0">
              <a:defRPr/>
            </a:pPr>
            <a:r>
              <a:rPr lang="en-US" sz="2000" dirty="0">
                <a:solidFill>
                  <a:prstClr val="black"/>
                </a:solidFill>
                <a:latin typeface="Corbel"/>
                <a:cs typeface="Arial" pitchFamily="34" charset="0"/>
              </a:rPr>
              <a:t>Resonance Imaging)</a:t>
            </a:r>
          </a:p>
        </p:txBody>
      </p:sp>
      <p:sp>
        <p:nvSpPr>
          <p:cNvPr id="25" name="AutoShape 13">
            <a:extLst>
              <a:ext uri="{FF2B5EF4-FFF2-40B4-BE49-F238E27FC236}">
                <a16:creationId xmlns:a16="http://schemas.microsoft.com/office/drawing/2014/main" id="{5336CCC9-44C1-48CB-EE24-9B819F77D7A6}"/>
              </a:ext>
            </a:extLst>
          </p:cNvPr>
          <p:cNvSpPr>
            <a:spLocks noChangeArrowheads="1"/>
          </p:cNvSpPr>
          <p:nvPr/>
        </p:nvSpPr>
        <p:spPr bwMode="auto">
          <a:xfrm>
            <a:off x="7391400" y="4572000"/>
            <a:ext cx="228600" cy="533400"/>
          </a:xfrm>
          <a:prstGeom prst="upArrow">
            <a:avLst>
              <a:gd name="adj1" fmla="val 50000"/>
              <a:gd name="adj2" fmla="val 58333"/>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pitchFamily="34" charset="0"/>
            </a:endParaRPr>
          </a:p>
        </p:txBody>
      </p:sp>
    </p:spTree>
    <p:extLst>
      <p:ext uri="{BB962C8B-B14F-4D97-AF65-F5344CB8AC3E}">
        <p14:creationId xmlns:p14="http://schemas.microsoft.com/office/powerpoint/2010/main" val="10585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a:t>
            </a:r>
          </a:p>
        </p:txBody>
      </p:sp>
      <p:sp>
        <p:nvSpPr>
          <p:cNvPr id="3" name="Content Placeholder 2"/>
          <p:cNvSpPr>
            <a:spLocks noGrp="1"/>
          </p:cNvSpPr>
          <p:nvPr>
            <p:ph idx="1"/>
          </p:nvPr>
        </p:nvSpPr>
        <p:spPr/>
        <p:txBody>
          <a:bodyPr>
            <a:normAutofit lnSpcReduction="10000"/>
          </a:bodyPr>
          <a:lstStyle/>
          <a:p>
            <a:pPr>
              <a:lnSpc>
                <a:spcPct val="100000"/>
              </a:lnSpc>
            </a:pPr>
            <a:r>
              <a:rPr lang="en-US" dirty="0"/>
              <a:t>Attitudes may simply be an enduring evaluation of a person or object (e.g., “I like John best of my coworkers”), or </a:t>
            </a:r>
          </a:p>
          <a:p>
            <a:pPr>
              <a:lnSpc>
                <a:spcPct val="100000"/>
              </a:lnSpc>
            </a:pPr>
            <a:r>
              <a:rPr lang="en-US" dirty="0"/>
              <a:t>An emotional reactions to objects and to people (e.g., “I dislike bossy people” or “Jane makes me angry”). </a:t>
            </a:r>
          </a:p>
          <a:p>
            <a:pPr>
              <a:lnSpc>
                <a:spcPct val="100000"/>
              </a:lnSpc>
            </a:pPr>
            <a:r>
              <a:rPr lang="en-US" dirty="0"/>
              <a:t>Attitudes also provide us with internal </a:t>
            </a:r>
            <a:r>
              <a:rPr lang="en-US" i="1" dirty="0"/>
              <a:t>cognitions </a:t>
            </a:r>
            <a:r>
              <a:rPr lang="en-US" dirty="0"/>
              <a:t>or beliefs and thoughts about people and objects (e.g., “Jane should work harder” or “Sam does not like working in this department”). </a:t>
            </a:r>
          </a:p>
          <a:p>
            <a:pPr>
              <a:lnSpc>
                <a:spcPct val="100000"/>
              </a:lnSpc>
            </a:pPr>
            <a:r>
              <a:rPr lang="en-US" dirty="0"/>
              <a:t>Attitudes cause us to behave in a particular way toward an object or person (e.g., “I write clearly in patients’ charts because it upsets me when I can’t read someone else’s handwriting”).</a:t>
            </a:r>
          </a:p>
        </p:txBody>
      </p:sp>
      <p:sp>
        <p:nvSpPr>
          <p:cNvPr id="4" name="Date Placeholder 3">
            <a:extLst>
              <a:ext uri="{FF2B5EF4-FFF2-40B4-BE49-F238E27FC236}">
                <a16:creationId xmlns:a16="http://schemas.microsoft.com/office/drawing/2014/main" id="{1CFC84BA-0E5B-8596-E95D-44829F4C4A9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3902FDAB-A563-6ADD-30CC-DC5B8472BFF9}"/>
              </a:ext>
            </a:extLst>
          </p:cNvPr>
          <p:cNvSpPr>
            <a:spLocks noGrp="1"/>
          </p:cNvSpPr>
          <p:nvPr>
            <p:ph type="ftr" sz="quarter" idx="11"/>
          </p:nvPr>
        </p:nvSpPr>
        <p:spPr/>
        <p:txBody>
          <a:bodyPr/>
          <a:lstStyle/>
          <a:p>
            <a:r>
              <a:rPr lang="en-US"/>
              <a:t>Lecture 3 - Values, beliefs, attitudes and Character</a:t>
            </a:r>
            <a:endParaRPr lang="en-US" dirty="0"/>
          </a:p>
        </p:txBody>
      </p:sp>
      <p:sp>
        <p:nvSpPr>
          <p:cNvPr id="6" name="Slide Number Placeholder 5">
            <a:extLst>
              <a:ext uri="{FF2B5EF4-FFF2-40B4-BE49-F238E27FC236}">
                <a16:creationId xmlns:a16="http://schemas.microsoft.com/office/drawing/2014/main" id="{00D235DB-892F-52F9-30F0-19BC7338967C}"/>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29692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2478875"/>
              </p:ext>
            </p:extLst>
          </p:nvPr>
        </p:nvGraphicFramePr>
        <p:xfrm>
          <a:off x="934452" y="1347109"/>
          <a:ext cx="10323096" cy="4541380"/>
        </p:xfrm>
        <a:graphic>
          <a:graphicData uri="http://schemas.openxmlformats.org/drawingml/2006/table">
            <a:tbl>
              <a:tblPr/>
              <a:tblGrid>
                <a:gridCol w="5161548">
                  <a:extLst>
                    <a:ext uri="{9D8B030D-6E8A-4147-A177-3AD203B41FA5}">
                      <a16:colId xmlns:a16="http://schemas.microsoft.com/office/drawing/2014/main" val="1911409477"/>
                    </a:ext>
                  </a:extLst>
                </a:gridCol>
                <a:gridCol w="5161548">
                  <a:extLst>
                    <a:ext uri="{9D8B030D-6E8A-4147-A177-3AD203B41FA5}">
                      <a16:colId xmlns:a16="http://schemas.microsoft.com/office/drawing/2014/main" val="2091221666"/>
                    </a:ext>
                  </a:extLst>
                </a:gridCol>
              </a:tblGrid>
              <a:tr h="344286">
                <a:tc>
                  <a:txBody>
                    <a:bodyPr/>
                    <a:lstStyle/>
                    <a:p>
                      <a:r>
                        <a:rPr lang="en-US" sz="2000" b="1" dirty="0"/>
                        <a:t>Positive Attitude</a:t>
                      </a:r>
                      <a:endParaRPr lang="en-US" sz="2000" dirty="0"/>
                    </a:p>
                  </a:txBody>
                  <a:tcPr marL="27418" marR="27418" marT="27418" marB="27418" anchor="ctr">
                    <a:lnL>
                      <a:noFill/>
                    </a:lnL>
                    <a:lnR>
                      <a:noFill/>
                    </a:lnR>
                    <a:lnT>
                      <a:noFill/>
                    </a:lnT>
                    <a:lnB>
                      <a:noFill/>
                    </a:lnB>
                  </a:tcPr>
                </a:tc>
                <a:tc>
                  <a:txBody>
                    <a:bodyPr/>
                    <a:lstStyle/>
                    <a:p>
                      <a:r>
                        <a:rPr lang="en-US" sz="2000" b="1"/>
                        <a:t>Negative Attitude</a:t>
                      </a:r>
                      <a:endParaRPr lang="en-US" sz="2000"/>
                    </a:p>
                  </a:txBody>
                  <a:tcPr marL="27418" marR="27418" marT="27418" marB="27418" anchor="ctr">
                    <a:lnL>
                      <a:noFill/>
                    </a:lnL>
                    <a:lnR>
                      <a:noFill/>
                    </a:lnR>
                    <a:lnT>
                      <a:noFill/>
                    </a:lnT>
                    <a:lnB>
                      <a:noFill/>
                    </a:lnB>
                  </a:tcPr>
                </a:tc>
                <a:extLst>
                  <a:ext uri="{0D108BD9-81ED-4DB2-BD59-A6C34878D82A}">
                    <a16:rowId xmlns:a16="http://schemas.microsoft.com/office/drawing/2014/main" val="935994362"/>
                  </a:ext>
                </a:extLst>
              </a:tr>
              <a:tr h="918145">
                <a:tc>
                  <a:txBody>
                    <a:bodyPr/>
                    <a:lstStyle/>
                    <a:p>
                      <a:r>
                        <a:rPr lang="en-US" sz="2000" dirty="0"/>
                        <a:t>Individuals who have a positive attitude will pay attention to the good, rather than bad in people, situations, events, etc.</a:t>
                      </a:r>
                    </a:p>
                  </a:txBody>
                  <a:tcPr marL="27418" marR="27418" marT="27418" marB="27418" anchor="ctr">
                    <a:lnL>
                      <a:noFill/>
                    </a:lnL>
                    <a:lnR>
                      <a:noFill/>
                    </a:lnR>
                    <a:lnT>
                      <a:noFill/>
                    </a:lnT>
                    <a:lnB>
                      <a:noFill/>
                    </a:lnB>
                    <a:solidFill>
                      <a:schemeClr val="bg1">
                        <a:lumMod val="85000"/>
                      </a:schemeClr>
                    </a:solidFill>
                  </a:tcPr>
                </a:tc>
                <a:tc>
                  <a:txBody>
                    <a:bodyPr/>
                    <a:lstStyle/>
                    <a:p>
                      <a:r>
                        <a:rPr lang="en-US" sz="2000" dirty="0"/>
                        <a:t>People with a negative attitude ignore the good and pay attention to the bad in people, situations, events, etc.</a:t>
                      </a:r>
                    </a:p>
                  </a:txBody>
                  <a:tcPr marL="27418" marR="27418" marT="27418" marB="27418" anchor="ctr">
                    <a:lnL>
                      <a:noFill/>
                    </a:lnL>
                    <a:lnR>
                      <a:noFill/>
                    </a:lnR>
                    <a:lnT>
                      <a:noFill/>
                    </a:lnT>
                    <a:lnB>
                      <a:noFill/>
                    </a:lnB>
                    <a:solidFill>
                      <a:schemeClr val="bg1">
                        <a:lumMod val="85000"/>
                      </a:schemeClr>
                    </a:solidFill>
                  </a:tcPr>
                </a:tc>
                <a:extLst>
                  <a:ext uri="{0D108BD9-81ED-4DB2-BD59-A6C34878D82A}">
                    <a16:rowId xmlns:a16="http://schemas.microsoft.com/office/drawing/2014/main" val="615350532"/>
                  </a:ext>
                </a:extLst>
              </a:tr>
              <a:tr h="918145">
                <a:tc>
                  <a:txBody>
                    <a:bodyPr/>
                    <a:lstStyle/>
                    <a:p>
                      <a:r>
                        <a:rPr lang="en-US" sz="2000" dirty="0"/>
                        <a:t>Positive attitudes are rewarded. It means the individual is encouraged to do the same thing in future.</a:t>
                      </a:r>
                    </a:p>
                  </a:txBody>
                  <a:tcPr marL="27418" marR="27418" marT="27418" marB="27418" anchor="ctr">
                    <a:lnL>
                      <a:noFill/>
                    </a:lnL>
                    <a:lnR>
                      <a:noFill/>
                    </a:lnR>
                    <a:lnT>
                      <a:noFill/>
                    </a:lnT>
                    <a:lnB>
                      <a:noFill/>
                    </a:lnB>
                  </a:tcPr>
                </a:tc>
                <a:tc>
                  <a:txBody>
                    <a:bodyPr/>
                    <a:lstStyle/>
                    <a:p>
                      <a:r>
                        <a:rPr lang="en-US" sz="2000" dirty="0"/>
                        <a:t>Negative attitudes are punished in order to discourage the same action in future.</a:t>
                      </a:r>
                    </a:p>
                  </a:txBody>
                  <a:tcPr marL="27418" marR="27418" marT="27418" marB="27418" anchor="ctr">
                    <a:lnL>
                      <a:noFill/>
                    </a:lnL>
                    <a:lnR>
                      <a:noFill/>
                    </a:lnR>
                    <a:lnT>
                      <a:noFill/>
                    </a:lnT>
                    <a:lnB>
                      <a:noFill/>
                    </a:lnB>
                  </a:tcPr>
                </a:tc>
                <a:extLst>
                  <a:ext uri="{0D108BD9-81ED-4DB2-BD59-A6C34878D82A}">
                    <a16:rowId xmlns:a16="http://schemas.microsoft.com/office/drawing/2014/main" val="4087926135"/>
                  </a:ext>
                </a:extLst>
              </a:tr>
              <a:tr h="918145">
                <a:tc>
                  <a:txBody>
                    <a:bodyPr/>
                    <a:lstStyle/>
                    <a:p>
                      <a:r>
                        <a:rPr lang="en-US" sz="2000" dirty="0"/>
                        <a:t>If we think positive thoughts we will surely experience such emotions as joy, love, gratitude, peace, and hope.</a:t>
                      </a:r>
                    </a:p>
                  </a:txBody>
                  <a:tcPr marL="27418" marR="27418" marT="27418" marB="27418" anchor="ctr">
                    <a:lnL>
                      <a:noFill/>
                    </a:lnL>
                    <a:lnR>
                      <a:noFill/>
                    </a:lnR>
                    <a:lnT>
                      <a:noFill/>
                    </a:lnT>
                    <a:lnB>
                      <a:noFill/>
                    </a:lnB>
                    <a:solidFill>
                      <a:schemeClr val="bg1">
                        <a:lumMod val="85000"/>
                      </a:schemeClr>
                    </a:solidFill>
                  </a:tcPr>
                </a:tc>
                <a:tc>
                  <a:txBody>
                    <a:bodyPr/>
                    <a:lstStyle/>
                    <a:p>
                      <a:r>
                        <a:rPr lang="en-US" sz="2000" dirty="0"/>
                        <a:t>If we think negative thoughts we will definitely have negative feelings such as anger, disappointment, irritation, envy, etc.</a:t>
                      </a:r>
                    </a:p>
                  </a:txBody>
                  <a:tcPr marL="27418" marR="27418" marT="27418" marB="27418" anchor="ctr">
                    <a:lnL>
                      <a:noFill/>
                    </a:lnL>
                    <a:lnR>
                      <a:noFill/>
                    </a:lnR>
                    <a:lnT>
                      <a:noFill/>
                    </a:lnT>
                    <a:lnB>
                      <a:noFill/>
                    </a:lnB>
                    <a:solidFill>
                      <a:schemeClr val="bg1">
                        <a:lumMod val="85000"/>
                      </a:schemeClr>
                    </a:solidFill>
                  </a:tcPr>
                </a:tc>
                <a:extLst>
                  <a:ext uri="{0D108BD9-81ED-4DB2-BD59-A6C34878D82A}">
                    <a16:rowId xmlns:a16="http://schemas.microsoft.com/office/drawing/2014/main" val="1030368018"/>
                  </a:ext>
                </a:extLst>
              </a:tr>
              <a:tr h="1205075">
                <a:tc>
                  <a:txBody>
                    <a:bodyPr/>
                    <a:lstStyle/>
                    <a:p>
                      <a:r>
                        <a:rPr lang="en-US" sz="2000" dirty="0"/>
                        <a:t>Having a “positive attitude” means a person believes everything happens for the best in the end.</a:t>
                      </a:r>
                    </a:p>
                  </a:txBody>
                  <a:tcPr marL="27418" marR="27418" marT="27418" marB="27418" anchor="ctr">
                    <a:lnL>
                      <a:noFill/>
                    </a:lnL>
                    <a:lnR>
                      <a:noFill/>
                    </a:lnR>
                    <a:lnT>
                      <a:noFill/>
                    </a:lnT>
                    <a:lnB>
                      <a:noFill/>
                    </a:lnB>
                  </a:tcPr>
                </a:tc>
                <a:tc>
                  <a:txBody>
                    <a:bodyPr/>
                    <a:lstStyle/>
                    <a:p>
                      <a:r>
                        <a:rPr lang="en-US" sz="2000" dirty="0"/>
                        <a:t>A person with a “negatives attitude” tends to believe their best days are in the past. There is nothing to “look forward to” and considers it a waste of time and energy.</a:t>
                      </a:r>
                    </a:p>
                  </a:txBody>
                  <a:tcPr marL="27418" marR="27418" marT="27418" marB="27418" anchor="ctr">
                    <a:lnL>
                      <a:noFill/>
                    </a:lnL>
                    <a:lnR>
                      <a:noFill/>
                    </a:lnR>
                    <a:lnT>
                      <a:noFill/>
                    </a:lnT>
                    <a:lnB>
                      <a:noFill/>
                    </a:lnB>
                  </a:tcPr>
                </a:tc>
                <a:extLst>
                  <a:ext uri="{0D108BD9-81ED-4DB2-BD59-A6C34878D82A}">
                    <a16:rowId xmlns:a16="http://schemas.microsoft.com/office/drawing/2014/main" val="2361986324"/>
                  </a:ext>
                </a:extLst>
              </a:tr>
            </a:tbl>
          </a:graphicData>
        </a:graphic>
      </p:graphicFrame>
      <p:sp>
        <p:nvSpPr>
          <p:cNvPr id="3" name="Date Placeholder 2">
            <a:extLst>
              <a:ext uri="{FF2B5EF4-FFF2-40B4-BE49-F238E27FC236}">
                <a16:creationId xmlns:a16="http://schemas.microsoft.com/office/drawing/2014/main" id="{BCCB1C3F-4FE0-A8CC-5D85-42196EE473C9}"/>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EBBF3E03-F4BF-C879-17D6-0A94FEB58879}"/>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9C003F98-6FBE-D4C6-AF31-7C6F1429038F}"/>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2984765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2081380"/>
              </p:ext>
            </p:extLst>
          </p:nvPr>
        </p:nvGraphicFramePr>
        <p:xfrm>
          <a:off x="892341" y="1425801"/>
          <a:ext cx="10407318" cy="4718136"/>
        </p:xfrm>
        <a:graphic>
          <a:graphicData uri="http://schemas.openxmlformats.org/drawingml/2006/table">
            <a:tbl>
              <a:tblPr/>
              <a:tblGrid>
                <a:gridCol w="5203659">
                  <a:extLst>
                    <a:ext uri="{9D8B030D-6E8A-4147-A177-3AD203B41FA5}">
                      <a16:colId xmlns:a16="http://schemas.microsoft.com/office/drawing/2014/main" val="1911409477"/>
                    </a:ext>
                  </a:extLst>
                </a:gridCol>
                <a:gridCol w="5203659">
                  <a:extLst>
                    <a:ext uri="{9D8B030D-6E8A-4147-A177-3AD203B41FA5}">
                      <a16:colId xmlns:a16="http://schemas.microsoft.com/office/drawing/2014/main" val="2091221666"/>
                    </a:ext>
                  </a:extLst>
                </a:gridCol>
              </a:tblGrid>
              <a:tr h="213398">
                <a:tc>
                  <a:txBody>
                    <a:bodyPr/>
                    <a:lstStyle/>
                    <a:p>
                      <a:r>
                        <a:rPr lang="en-US" sz="2400" b="1" dirty="0"/>
                        <a:t>Positive Attitude</a:t>
                      </a:r>
                      <a:endParaRPr lang="en-US" sz="2400" dirty="0"/>
                    </a:p>
                  </a:txBody>
                  <a:tcPr marL="27418" marR="27418" marT="27418" marB="27418" anchor="ctr">
                    <a:lnL>
                      <a:noFill/>
                    </a:lnL>
                    <a:lnR>
                      <a:noFill/>
                    </a:lnR>
                    <a:lnT>
                      <a:noFill/>
                    </a:lnT>
                    <a:lnB>
                      <a:noFill/>
                    </a:lnB>
                  </a:tcPr>
                </a:tc>
                <a:tc>
                  <a:txBody>
                    <a:bodyPr/>
                    <a:lstStyle/>
                    <a:p>
                      <a:r>
                        <a:rPr lang="en-US" sz="2400" b="1"/>
                        <a:t>Negative Attitude</a:t>
                      </a:r>
                      <a:endParaRPr lang="en-US" sz="2400"/>
                    </a:p>
                  </a:txBody>
                  <a:tcPr marL="27418" marR="27418" marT="27418" marB="27418" anchor="ctr">
                    <a:lnL>
                      <a:noFill/>
                    </a:lnL>
                    <a:lnR>
                      <a:noFill/>
                    </a:lnR>
                    <a:lnT>
                      <a:noFill/>
                    </a:lnT>
                    <a:lnB>
                      <a:noFill/>
                    </a:lnB>
                  </a:tcPr>
                </a:tc>
                <a:extLst>
                  <a:ext uri="{0D108BD9-81ED-4DB2-BD59-A6C34878D82A}">
                    <a16:rowId xmlns:a16="http://schemas.microsoft.com/office/drawing/2014/main" val="935994362"/>
                  </a:ext>
                </a:extLst>
              </a:tr>
              <a:tr h="371795">
                <a:tc>
                  <a:txBody>
                    <a:bodyPr/>
                    <a:lstStyle/>
                    <a:p>
                      <a:r>
                        <a:rPr lang="en-US" sz="2400" dirty="0"/>
                        <a:t>It is an optimistic approach of a person to achieve good results.</a:t>
                      </a:r>
                    </a:p>
                  </a:txBody>
                  <a:tcPr marL="27418" marR="27418" marT="27418" marB="27418" anchor="ctr">
                    <a:lnL>
                      <a:noFill/>
                    </a:lnL>
                    <a:lnR>
                      <a:noFill/>
                    </a:lnR>
                    <a:lnT>
                      <a:noFill/>
                    </a:lnT>
                    <a:lnB>
                      <a:noFill/>
                    </a:lnB>
                    <a:solidFill>
                      <a:schemeClr val="bg1">
                        <a:lumMod val="85000"/>
                      </a:schemeClr>
                    </a:solidFill>
                  </a:tcPr>
                </a:tc>
                <a:tc>
                  <a:txBody>
                    <a:bodyPr/>
                    <a:lstStyle/>
                    <a:p>
                      <a:r>
                        <a:rPr lang="en-US" sz="2400" dirty="0"/>
                        <a:t>It is a pessimistic mindset of a person who is not capable of handling critical issues.</a:t>
                      </a:r>
                    </a:p>
                  </a:txBody>
                  <a:tcPr marL="27418" marR="27418" marT="27418" marB="27418" anchor="ctr">
                    <a:lnL>
                      <a:noFill/>
                    </a:lnL>
                    <a:lnR>
                      <a:noFill/>
                    </a:lnR>
                    <a:lnT>
                      <a:noFill/>
                    </a:lnT>
                    <a:lnB>
                      <a:noFill/>
                    </a:lnB>
                    <a:solidFill>
                      <a:schemeClr val="bg1">
                        <a:lumMod val="85000"/>
                      </a:schemeClr>
                    </a:solidFill>
                  </a:tcPr>
                </a:tc>
                <a:extLst>
                  <a:ext uri="{0D108BD9-81ED-4DB2-BD59-A6C34878D82A}">
                    <a16:rowId xmlns:a16="http://schemas.microsoft.com/office/drawing/2014/main" val="3633558511"/>
                  </a:ext>
                </a:extLst>
              </a:tr>
              <a:tr h="371795">
                <a:tc>
                  <a:txBody>
                    <a:bodyPr/>
                    <a:lstStyle/>
                    <a:p>
                      <a:r>
                        <a:rPr lang="en-US" sz="2400" dirty="0"/>
                        <a:t>It can achieve long-term goals easily and in time</a:t>
                      </a:r>
                    </a:p>
                  </a:txBody>
                  <a:tcPr marL="27418" marR="27418" marT="27418" marB="27418" anchor="ctr">
                    <a:lnL>
                      <a:noFill/>
                    </a:lnL>
                    <a:lnR>
                      <a:noFill/>
                    </a:lnR>
                    <a:lnT>
                      <a:noFill/>
                    </a:lnT>
                    <a:lnB>
                      <a:noFill/>
                    </a:lnB>
                  </a:tcPr>
                </a:tc>
                <a:tc>
                  <a:txBody>
                    <a:bodyPr/>
                    <a:lstStyle/>
                    <a:p>
                      <a:r>
                        <a:rPr lang="en-US" sz="2400" dirty="0"/>
                        <a:t>It can achieve some initial goals but not the long-term goals</a:t>
                      </a:r>
                    </a:p>
                  </a:txBody>
                  <a:tcPr marL="27418" marR="27418" marT="27418" marB="27418" anchor="ctr">
                    <a:lnL>
                      <a:noFill/>
                    </a:lnL>
                    <a:lnR>
                      <a:noFill/>
                    </a:lnR>
                    <a:lnT>
                      <a:noFill/>
                    </a:lnT>
                    <a:lnB>
                      <a:noFill/>
                    </a:lnB>
                  </a:tcPr>
                </a:tc>
                <a:extLst>
                  <a:ext uri="{0D108BD9-81ED-4DB2-BD59-A6C34878D82A}">
                    <a16:rowId xmlns:a16="http://schemas.microsoft.com/office/drawing/2014/main" val="286946732"/>
                  </a:ext>
                </a:extLst>
              </a:tr>
              <a:tr h="213398">
                <a:tc>
                  <a:txBody>
                    <a:bodyPr/>
                    <a:lstStyle/>
                    <a:p>
                      <a:r>
                        <a:rPr lang="en-US" sz="2400" dirty="0"/>
                        <a:t>It is a process of solving problems.</a:t>
                      </a:r>
                    </a:p>
                  </a:txBody>
                  <a:tcPr marL="27418" marR="27418" marT="27418" marB="27418" anchor="ctr">
                    <a:lnL>
                      <a:noFill/>
                    </a:lnL>
                    <a:lnR>
                      <a:noFill/>
                    </a:lnR>
                    <a:lnT>
                      <a:noFill/>
                    </a:lnT>
                    <a:lnB>
                      <a:noFill/>
                    </a:lnB>
                    <a:solidFill>
                      <a:schemeClr val="bg1">
                        <a:lumMod val="85000"/>
                      </a:schemeClr>
                    </a:solidFill>
                  </a:tcPr>
                </a:tc>
                <a:tc>
                  <a:txBody>
                    <a:bodyPr/>
                    <a:lstStyle/>
                    <a:p>
                      <a:r>
                        <a:rPr lang="en-US" sz="2400" dirty="0"/>
                        <a:t>It is a process of looking for problems.</a:t>
                      </a:r>
                    </a:p>
                  </a:txBody>
                  <a:tcPr marL="27418" marR="27418" marT="27418" marB="27418" anchor="ctr">
                    <a:lnL>
                      <a:noFill/>
                    </a:lnL>
                    <a:lnR>
                      <a:noFill/>
                    </a:lnR>
                    <a:lnT>
                      <a:noFill/>
                    </a:lnT>
                    <a:lnB>
                      <a:noFill/>
                    </a:lnB>
                    <a:solidFill>
                      <a:schemeClr val="bg1">
                        <a:lumMod val="85000"/>
                      </a:schemeClr>
                    </a:solidFill>
                  </a:tcPr>
                </a:tc>
                <a:extLst>
                  <a:ext uri="{0D108BD9-81ED-4DB2-BD59-A6C34878D82A}">
                    <a16:rowId xmlns:a16="http://schemas.microsoft.com/office/drawing/2014/main" val="169475869"/>
                  </a:ext>
                </a:extLst>
              </a:tr>
              <a:tr h="371795">
                <a:tc>
                  <a:txBody>
                    <a:bodyPr/>
                    <a:lstStyle/>
                    <a:p>
                      <a:r>
                        <a:rPr lang="en-US" sz="2400" dirty="0"/>
                        <a:t>A person with a positive attitude pays attention to the virtues of others.</a:t>
                      </a:r>
                    </a:p>
                  </a:txBody>
                  <a:tcPr marL="27418" marR="27418" marT="27418" marB="27418" anchor="ctr">
                    <a:lnL>
                      <a:noFill/>
                    </a:lnL>
                    <a:lnR>
                      <a:noFill/>
                    </a:lnR>
                    <a:lnT>
                      <a:noFill/>
                    </a:lnT>
                    <a:lnB>
                      <a:noFill/>
                    </a:lnB>
                  </a:tcPr>
                </a:tc>
                <a:tc>
                  <a:txBody>
                    <a:bodyPr/>
                    <a:lstStyle/>
                    <a:p>
                      <a:r>
                        <a:rPr lang="en-US" sz="2400" dirty="0"/>
                        <a:t>A person with a negative attitude pays attention to other people’s shortcomings.</a:t>
                      </a:r>
                    </a:p>
                  </a:txBody>
                  <a:tcPr marL="27418" marR="27418" marT="27418" marB="27418" anchor="ctr">
                    <a:lnL>
                      <a:noFill/>
                    </a:lnL>
                    <a:lnR>
                      <a:noFill/>
                    </a:lnR>
                    <a:lnT>
                      <a:noFill/>
                    </a:lnT>
                    <a:lnB>
                      <a:noFill/>
                    </a:lnB>
                  </a:tcPr>
                </a:tc>
                <a:extLst>
                  <a:ext uri="{0D108BD9-81ED-4DB2-BD59-A6C34878D82A}">
                    <a16:rowId xmlns:a16="http://schemas.microsoft.com/office/drawing/2014/main" val="360590189"/>
                  </a:ext>
                </a:extLst>
              </a:tr>
              <a:tr h="213398">
                <a:tc>
                  <a:txBody>
                    <a:bodyPr/>
                    <a:lstStyle/>
                    <a:p>
                      <a:r>
                        <a:rPr lang="en-US" sz="2400" dirty="0"/>
                        <a:t>These persons always see opportunities.</a:t>
                      </a:r>
                    </a:p>
                  </a:txBody>
                  <a:tcPr marL="27418" marR="27418" marT="27418" marB="27418" anchor="ctr">
                    <a:lnL>
                      <a:noFill/>
                    </a:lnL>
                    <a:lnR>
                      <a:noFill/>
                    </a:lnR>
                    <a:lnT>
                      <a:noFill/>
                    </a:lnT>
                    <a:lnB>
                      <a:noFill/>
                    </a:lnB>
                    <a:solidFill>
                      <a:schemeClr val="bg1">
                        <a:lumMod val="85000"/>
                      </a:schemeClr>
                    </a:solidFill>
                  </a:tcPr>
                </a:tc>
                <a:tc>
                  <a:txBody>
                    <a:bodyPr/>
                    <a:lstStyle/>
                    <a:p>
                      <a:r>
                        <a:rPr lang="en-US" sz="2400" dirty="0"/>
                        <a:t>These persons see only limitations.</a:t>
                      </a:r>
                    </a:p>
                  </a:txBody>
                  <a:tcPr marL="27418" marR="27418" marT="27418" marB="27418" anchor="ctr">
                    <a:lnL>
                      <a:noFill/>
                    </a:lnL>
                    <a:lnR>
                      <a:noFill/>
                    </a:lnR>
                    <a:lnT>
                      <a:noFill/>
                    </a:lnT>
                    <a:lnB>
                      <a:noFill/>
                    </a:lnB>
                    <a:solidFill>
                      <a:schemeClr val="bg1">
                        <a:lumMod val="85000"/>
                      </a:schemeClr>
                    </a:solidFill>
                  </a:tcPr>
                </a:tc>
                <a:extLst>
                  <a:ext uri="{0D108BD9-81ED-4DB2-BD59-A6C34878D82A}">
                    <a16:rowId xmlns:a16="http://schemas.microsoft.com/office/drawing/2014/main" val="2386395601"/>
                  </a:ext>
                </a:extLst>
              </a:tr>
            </a:tbl>
          </a:graphicData>
        </a:graphic>
      </p:graphicFrame>
      <p:sp>
        <p:nvSpPr>
          <p:cNvPr id="6" name="Date Placeholder 5">
            <a:extLst>
              <a:ext uri="{FF2B5EF4-FFF2-40B4-BE49-F238E27FC236}">
                <a16:creationId xmlns:a16="http://schemas.microsoft.com/office/drawing/2014/main" id="{61F2C4E6-5165-933C-3B1D-DD48A5DB7BE0}"/>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51E069B9-9B38-E8F7-2C49-762D289568C7}"/>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6A932C18-FBEE-AC43-7B9A-F30B49581175}"/>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extLst>
      <p:ext uri="{BB962C8B-B14F-4D97-AF65-F5344CB8AC3E}">
        <p14:creationId xmlns:p14="http://schemas.microsoft.com/office/powerpoint/2010/main" val="412874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08E8-5279-72E7-7520-8A134F172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F441C-9635-663C-231F-601FAC26545E}"/>
              </a:ext>
            </a:extLst>
          </p:cNvPr>
          <p:cNvSpPr>
            <a:spLocks noGrp="1"/>
          </p:cNvSpPr>
          <p:nvPr>
            <p:ph type="title"/>
          </p:nvPr>
        </p:nvSpPr>
        <p:spPr>
          <a:xfrm>
            <a:off x="838200" y="381000"/>
            <a:ext cx="10515600" cy="966109"/>
          </a:xfrm>
        </p:spPr>
        <p:txBody>
          <a:bodyPr>
            <a:normAutofit fontScale="90000"/>
          </a:bodyPr>
          <a:lstStyle/>
          <a:p>
            <a:r>
              <a:rPr lang="en-US" dirty="0"/>
              <a:t>Watch the Video : To gain a deeper understanding of how self-reflection and seeing our own reflection can impact our attitudes</a:t>
            </a:r>
          </a:p>
        </p:txBody>
      </p:sp>
      <p:sp>
        <p:nvSpPr>
          <p:cNvPr id="6" name="Date Placeholder 5">
            <a:extLst>
              <a:ext uri="{FF2B5EF4-FFF2-40B4-BE49-F238E27FC236}">
                <a16:creationId xmlns:a16="http://schemas.microsoft.com/office/drawing/2014/main" id="{57811ED9-1D32-E815-CFE1-CA1A731E8F4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F753FC5A-FD70-924E-C905-6FABAAAE459A}"/>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B3DB87E4-4804-1426-77E6-441DC3531B36}"/>
              </a:ext>
            </a:extLst>
          </p:cNvPr>
          <p:cNvSpPr>
            <a:spLocks noGrp="1"/>
          </p:cNvSpPr>
          <p:nvPr>
            <p:ph type="sldNum" sz="quarter" idx="12"/>
          </p:nvPr>
        </p:nvSpPr>
        <p:spPr/>
        <p:txBody>
          <a:bodyPr/>
          <a:lstStyle/>
          <a:p>
            <a:fld id="{B5CEABB6-07DC-46E8-9B57-56EC44A396E5}" type="slidenum">
              <a:rPr lang="en-US" smtClean="0"/>
              <a:t>28</a:t>
            </a:fld>
            <a:endParaRPr lang="en-US" dirty="0"/>
          </a:p>
        </p:txBody>
      </p:sp>
      <p:sp>
        <p:nvSpPr>
          <p:cNvPr id="5" name="Content Placeholder 4">
            <a:extLst>
              <a:ext uri="{FF2B5EF4-FFF2-40B4-BE49-F238E27FC236}">
                <a16:creationId xmlns:a16="http://schemas.microsoft.com/office/drawing/2014/main" id="{DDE74569-861C-3D80-93D2-87DF25FA87CF}"/>
              </a:ext>
            </a:extLst>
          </p:cNvPr>
          <p:cNvSpPr>
            <a:spLocks noGrp="1"/>
          </p:cNvSpPr>
          <p:nvPr>
            <p:ph idx="1"/>
          </p:nvPr>
        </p:nvSpPr>
        <p:spPr>
          <a:xfrm>
            <a:off x="838200" y="5708645"/>
            <a:ext cx="10515600" cy="705930"/>
          </a:xfrm>
        </p:spPr>
        <p:txBody>
          <a:bodyPr>
            <a:normAutofit fontScale="77500" lnSpcReduction="20000"/>
          </a:bodyPr>
          <a:lstStyle/>
          <a:p>
            <a:r>
              <a:rPr lang="en-US" dirty="0"/>
              <a:t>Having A Good Attitude &amp; Being Courteous in the Office Part 1 (Video)</a:t>
            </a:r>
          </a:p>
          <a:p>
            <a:r>
              <a:rPr lang="en-US" dirty="0"/>
              <a:t>Having A Good Attitude &amp; Being Courteous in the Office Part 2 (Video)</a:t>
            </a:r>
          </a:p>
          <a:p>
            <a:endParaRPr lang="en-US" dirty="0"/>
          </a:p>
        </p:txBody>
      </p:sp>
      <p:pic>
        <p:nvPicPr>
          <p:cNvPr id="10" name="Picture 9">
            <a:extLst>
              <a:ext uri="{FF2B5EF4-FFF2-40B4-BE49-F238E27FC236}">
                <a16:creationId xmlns:a16="http://schemas.microsoft.com/office/drawing/2014/main" id="{D130FED1-4110-6AF7-1BA2-1D861B6BEA70}"/>
              </a:ext>
            </a:extLst>
          </p:cNvPr>
          <p:cNvPicPr>
            <a:picLocks noChangeAspect="1"/>
          </p:cNvPicPr>
          <p:nvPr/>
        </p:nvPicPr>
        <p:blipFill>
          <a:blip r:embed="rId2"/>
          <a:stretch>
            <a:fillRect/>
          </a:stretch>
        </p:blipFill>
        <p:spPr>
          <a:xfrm>
            <a:off x="2973223" y="1600201"/>
            <a:ext cx="6185543" cy="3797454"/>
          </a:xfrm>
          <a:prstGeom prst="rect">
            <a:avLst/>
          </a:prstGeom>
        </p:spPr>
      </p:pic>
    </p:spTree>
    <p:extLst>
      <p:ext uri="{BB962C8B-B14F-4D97-AF65-F5344CB8AC3E}">
        <p14:creationId xmlns:p14="http://schemas.microsoft.com/office/powerpoint/2010/main" val="1003469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a:t>
            </a:r>
          </a:p>
        </p:txBody>
      </p:sp>
      <p:sp>
        <p:nvSpPr>
          <p:cNvPr id="3" name="Content Placeholder 2"/>
          <p:cNvSpPr>
            <a:spLocks noGrp="1"/>
          </p:cNvSpPr>
          <p:nvPr>
            <p:ph idx="1"/>
          </p:nvPr>
        </p:nvSpPr>
        <p:spPr/>
        <p:txBody>
          <a:bodyPr>
            <a:normAutofit/>
          </a:bodyPr>
          <a:lstStyle/>
          <a:p>
            <a:r>
              <a:rPr lang="en-US" sz="3200" dirty="0"/>
              <a:t>Group of qualities that make a person, group or thing different from others.</a:t>
            </a:r>
          </a:p>
          <a:p>
            <a:r>
              <a:rPr lang="en-US" sz="3200" dirty="0"/>
              <a:t>What is “good character?” One definition is </a:t>
            </a:r>
          </a:p>
          <a:p>
            <a:r>
              <a:rPr lang="en-US" sz="3200" dirty="0"/>
              <a:t>1. “</a:t>
            </a:r>
            <a:r>
              <a:rPr lang="en-US" sz="3200" dirty="0">
                <a:solidFill>
                  <a:srgbClr val="0070C0"/>
                </a:solidFill>
              </a:rPr>
              <a:t>knowing the good</a:t>
            </a:r>
            <a:r>
              <a:rPr lang="en-US" sz="3200" dirty="0"/>
              <a:t>, </a:t>
            </a:r>
            <a:r>
              <a:rPr lang="en-US" sz="3200" dirty="0">
                <a:solidFill>
                  <a:srgbClr val="C00000"/>
                </a:solidFill>
              </a:rPr>
              <a:t>desiring the good</a:t>
            </a:r>
            <a:r>
              <a:rPr lang="en-US" sz="3200" dirty="0"/>
              <a:t> and </a:t>
            </a:r>
            <a:r>
              <a:rPr lang="en-US" sz="3200" dirty="0">
                <a:solidFill>
                  <a:srgbClr val="00B050"/>
                </a:solidFill>
              </a:rPr>
              <a:t>doing the good</a:t>
            </a:r>
            <a:r>
              <a:rPr lang="en-US" sz="3200" dirty="0"/>
              <a:t>”; i.e., </a:t>
            </a:r>
            <a:r>
              <a:rPr lang="en-US" sz="3200" dirty="0">
                <a:solidFill>
                  <a:srgbClr val="0070C0"/>
                </a:solidFill>
              </a:rPr>
              <a:t>the head</a:t>
            </a:r>
            <a:r>
              <a:rPr lang="en-US" sz="3200" dirty="0"/>
              <a:t>, </a:t>
            </a:r>
            <a:r>
              <a:rPr lang="en-US" sz="3200" dirty="0">
                <a:solidFill>
                  <a:srgbClr val="C00000"/>
                </a:solidFill>
              </a:rPr>
              <a:t>the heart</a:t>
            </a:r>
            <a:r>
              <a:rPr lang="en-US" sz="3200" dirty="0"/>
              <a:t>, </a:t>
            </a:r>
            <a:r>
              <a:rPr lang="en-US" sz="3200" dirty="0">
                <a:solidFill>
                  <a:srgbClr val="00B050"/>
                </a:solidFill>
              </a:rPr>
              <a:t>the hand</a:t>
            </a:r>
            <a:r>
              <a:rPr lang="en-US" sz="3200" dirty="0"/>
              <a:t>. </a:t>
            </a:r>
          </a:p>
          <a:p>
            <a:r>
              <a:rPr lang="en-US" sz="3200" dirty="0"/>
              <a:t>2. “understanding, caring about and acting on core ethical values such as honesty, responsibility, respect, hard work and caring for others.” </a:t>
            </a:r>
          </a:p>
        </p:txBody>
      </p:sp>
      <p:sp>
        <p:nvSpPr>
          <p:cNvPr id="6" name="Date Placeholder 5">
            <a:extLst>
              <a:ext uri="{FF2B5EF4-FFF2-40B4-BE49-F238E27FC236}">
                <a16:creationId xmlns:a16="http://schemas.microsoft.com/office/drawing/2014/main" id="{F1C1CB06-09BB-1D7C-A6C1-FFD5C25364A8}"/>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9C33DCF2-FDE8-21B9-0FC6-45473004EAA8}"/>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279B34C2-327D-45AC-067B-5BD8B1907385}"/>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30320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What are they?</a:t>
            </a:r>
          </a:p>
        </p:txBody>
      </p:sp>
      <p:sp>
        <p:nvSpPr>
          <p:cNvPr id="3" name="Content Placeholder 2"/>
          <p:cNvSpPr>
            <a:spLocks noGrp="1"/>
          </p:cNvSpPr>
          <p:nvPr>
            <p:ph idx="1"/>
          </p:nvPr>
        </p:nvSpPr>
        <p:spPr>
          <a:xfrm>
            <a:off x="1024128" y="1895061"/>
            <a:ext cx="10143744" cy="4664765"/>
          </a:xfrm>
        </p:spPr>
        <p:txBody>
          <a:bodyPr>
            <a:normAutofit/>
          </a:bodyPr>
          <a:lstStyle/>
          <a:p>
            <a:r>
              <a:rPr lang="en-US" sz="3200" dirty="0"/>
              <a:t>The principles that help you to decide what is </a:t>
            </a:r>
            <a:r>
              <a:rPr lang="en-US" sz="3200" dirty="0">
                <a:solidFill>
                  <a:srgbClr val="00B0F0"/>
                </a:solidFill>
              </a:rPr>
              <a:t>right and wrong</a:t>
            </a:r>
            <a:r>
              <a:rPr lang="en-US" sz="3200" dirty="0"/>
              <a:t>, and how to </a:t>
            </a:r>
            <a:r>
              <a:rPr lang="en-US" sz="3200" dirty="0">
                <a:solidFill>
                  <a:schemeClr val="accent3">
                    <a:lumMod val="75000"/>
                  </a:schemeClr>
                </a:solidFill>
              </a:rPr>
              <a:t>act in various situations </a:t>
            </a:r>
            <a:r>
              <a:rPr lang="en-US" sz="3200" dirty="0"/>
              <a:t>– Oxford Dictionary</a:t>
            </a:r>
          </a:p>
          <a:p>
            <a:endParaRPr lang="en-US" sz="3200" dirty="0"/>
          </a:p>
          <a:p>
            <a:r>
              <a:rPr lang="en-US" sz="3200" dirty="0"/>
              <a:t>The importance of a value system is that once internalized it becomes, consciously or subconsciously, a standard or criterion for guiding one’s action. </a:t>
            </a:r>
          </a:p>
        </p:txBody>
      </p:sp>
      <p:sp>
        <p:nvSpPr>
          <p:cNvPr id="4" name="Date Placeholder 3">
            <a:extLst>
              <a:ext uri="{FF2B5EF4-FFF2-40B4-BE49-F238E27FC236}">
                <a16:creationId xmlns:a16="http://schemas.microsoft.com/office/drawing/2014/main" id="{9B6C3772-3D7D-ECD7-431A-019F83500860}"/>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EAF1333-97F1-AE23-9145-492E61663249}"/>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CCD1A0C6-1FF8-D8E7-46DE-DE1EB3509FA9}"/>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19139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Character develops</a:t>
            </a:r>
          </a:p>
        </p:txBody>
      </p:sp>
      <p:sp>
        <p:nvSpPr>
          <p:cNvPr id="3" name="Content Placeholder 2"/>
          <p:cNvSpPr>
            <a:spLocks noGrp="1"/>
          </p:cNvSpPr>
          <p:nvPr>
            <p:ph idx="1"/>
          </p:nvPr>
        </p:nvSpPr>
        <p:spPr/>
        <p:txBody>
          <a:bodyPr/>
          <a:lstStyle/>
          <a:p>
            <a:r>
              <a:rPr lang="en-US" sz="2800" dirty="0"/>
              <a:t>Your values shape your beliefs </a:t>
            </a:r>
          </a:p>
          <a:p>
            <a:r>
              <a:rPr lang="en-US" sz="2800" dirty="0"/>
              <a:t>Your beliefs shape your attitudes</a:t>
            </a:r>
          </a:p>
          <a:p>
            <a:r>
              <a:rPr lang="en-US" sz="2800" dirty="0"/>
              <a:t>Your attitudes shape your behaviors/actions.</a:t>
            </a:r>
          </a:p>
          <a:p>
            <a:r>
              <a:rPr lang="en-US" sz="2800" dirty="0"/>
              <a:t>Your behaviors/actions shape your habits</a:t>
            </a:r>
          </a:p>
          <a:p>
            <a:r>
              <a:rPr lang="en-US" sz="2800" dirty="0"/>
              <a:t>Your habits shape your character</a:t>
            </a:r>
          </a:p>
          <a:p>
            <a:r>
              <a:rPr lang="en-US" sz="2800" dirty="0"/>
              <a:t>Your character shapes your destiny</a:t>
            </a:r>
          </a:p>
          <a:p>
            <a:endParaRPr lang="en-US" dirty="0"/>
          </a:p>
        </p:txBody>
      </p:sp>
      <p:sp>
        <p:nvSpPr>
          <p:cNvPr id="4" name="Date Placeholder 3">
            <a:extLst>
              <a:ext uri="{FF2B5EF4-FFF2-40B4-BE49-F238E27FC236}">
                <a16:creationId xmlns:a16="http://schemas.microsoft.com/office/drawing/2014/main" id="{DDF82A6D-C01A-C60B-24E0-8E3DCFFE6E29}"/>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C3A67A6D-F897-3F5C-2B6C-36FFC17F7412}"/>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3EDBE230-AC6C-A3DE-FC8A-173C70F5E047}"/>
              </a:ext>
            </a:extLst>
          </p:cNvPr>
          <p:cNvSpPr>
            <a:spLocks noGrp="1"/>
          </p:cNvSpPr>
          <p:nvPr>
            <p:ph type="sldNum" sz="quarter" idx="12"/>
          </p:nvPr>
        </p:nvSpPr>
        <p:spPr/>
        <p:txBody>
          <a:bodyPr/>
          <a:lstStyle/>
          <a:p>
            <a:fld id="{B5CEABB6-07DC-46E8-9B57-56EC44A396E5}" type="slidenum">
              <a:rPr lang="en-US" smtClean="0"/>
              <a:t>30</a:t>
            </a:fld>
            <a:endParaRPr lang="en-US" dirty="0"/>
          </a:p>
        </p:txBody>
      </p:sp>
    </p:spTree>
    <p:extLst>
      <p:ext uri="{BB962C8B-B14F-4D97-AF65-F5344CB8AC3E}">
        <p14:creationId xmlns:p14="http://schemas.microsoft.com/office/powerpoint/2010/main" val="4229608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E5835-6F6E-464E-A609-0A6308BD4BAF}"/>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kern="1200" dirty="0">
                <a:solidFill>
                  <a:srgbClr val="FFFFFF"/>
                </a:solidFill>
                <a:latin typeface="+mj-lt"/>
                <a:ea typeface="+mj-ea"/>
                <a:cs typeface="+mj-cs"/>
              </a:rPr>
              <a:t>Values Exercise</a:t>
            </a:r>
            <a:br>
              <a:rPr lang="en-US" kern="1200" dirty="0">
                <a:solidFill>
                  <a:srgbClr val="FFFFFF"/>
                </a:solidFill>
                <a:latin typeface="+mj-lt"/>
                <a:ea typeface="+mj-ea"/>
                <a:cs typeface="+mj-cs"/>
              </a:rPr>
            </a:br>
            <a:r>
              <a:rPr lang="en-US" kern="1200" dirty="0">
                <a:solidFill>
                  <a:srgbClr val="FFFFFF"/>
                </a:solidFill>
                <a:latin typeface="+mj-lt"/>
                <a:ea typeface="+mj-ea"/>
                <a:cs typeface="+mj-cs"/>
              </a:rPr>
              <a:t>(attached to Course web)</a:t>
            </a:r>
          </a:p>
        </p:txBody>
      </p:sp>
      <p:pic>
        <p:nvPicPr>
          <p:cNvPr id="6" name="Picture 5">
            <a:extLst>
              <a:ext uri="{FF2B5EF4-FFF2-40B4-BE49-F238E27FC236}">
                <a16:creationId xmlns:a16="http://schemas.microsoft.com/office/drawing/2014/main" id="{B395C9FF-8A39-30CF-AB1A-EEAFF5C04778}"/>
              </a:ext>
            </a:extLst>
          </p:cNvPr>
          <p:cNvPicPr>
            <a:picLocks noChangeAspect="1"/>
          </p:cNvPicPr>
          <p:nvPr/>
        </p:nvPicPr>
        <p:blipFill>
          <a:blip r:embed="rId2"/>
          <a:stretch>
            <a:fillRect/>
          </a:stretch>
        </p:blipFill>
        <p:spPr>
          <a:xfrm>
            <a:off x="4777316" y="1105446"/>
            <a:ext cx="6780700" cy="4644778"/>
          </a:xfrm>
          <a:prstGeom prst="rect">
            <a:avLst/>
          </a:prstGeom>
        </p:spPr>
      </p:pic>
      <p:sp>
        <p:nvSpPr>
          <p:cNvPr id="7" name="Footer Placeholder 6">
            <a:extLst>
              <a:ext uri="{FF2B5EF4-FFF2-40B4-BE49-F238E27FC236}">
                <a16:creationId xmlns:a16="http://schemas.microsoft.com/office/drawing/2014/main" id="{3F71D99B-16E3-8D29-ED73-EDB1667C8470}"/>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Lecture 3 - Values, beliefs, attitudes and Character</a:t>
            </a:r>
          </a:p>
        </p:txBody>
      </p:sp>
      <p:sp>
        <p:nvSpPr>
          <p:cNvPr id="4" name="Date Placeholder 3">
            <a:extLst>
              <a:ext uri="{FF2B5EF4-FFF2-40B4-BE49-F238E27FC236}">
                <a16:creationId xmlns:a16="http://schemas.microsoft.com/office/drawing/2014/main" id="{C2B50171-526B-478F-DB58-1176822895A3}"/>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r>
              <a:rPr lang="en-US" sz="1200">
                <a:solidFill>
                  <a:schemeClr val="tx1">
                    <a:alpha val="80000"/>
                  </a:schemeClr>
                </a:solidFill>
                <a:latin typeface="+mn-lt"/>
                <a:cs typeface="+mn-cs"/>
              </a:rPr>
              <a:t>IT2090</a:t>
            </a:r>
          </a:p>
        </p:txBody>
      </p:sp>
      <p:sp>
        <p:nvSpPr>
          <p:cNvPr id="8" name="Slide Number Placeholder 7">
            <a:extLst>
              <a:ext uri="{FF2B5EF4-FFF2-40B4-BE49-F238E27FC236}">
                <a16:creationId xmlns:a16="http://schemas.microsoft.com/office/drawing/2014/main" id="{4ECB49CE-F759-CB66-7290-368D8AAC219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latin typeface="+mn-lt"/>
                <a:cs typeface="+mn-cs"/>
              </a:rPr>
              <a:pPr>
                <a:spcAft>
                  <a:spcPts val="600"/>
                </a:spcAft>
              </a:pPr>
              <a:t>31</a:t>
            </a:fld>
            <a:endParaRPr lang="en-US" sz="1200">
              <a:solidFill>
                <a:schemeClr val="tx1">
                  <a:alpha val="80000"/>
                </a:schemeClr>
              </a:solidFill>
              <a:latin typeface="+mn-lt"/>
              <a:cs typeface="+mn-cs"/>
            </a:endParaRPr>
          </a:p>
        </p:txBody>
      </p:sp>
    </p:spTree>
    <p:extLst>
      <p:ext uri="{BB962C8B-B14F-4D97-AF65-F5344CB8AC3E}">
        <p14:creationId xmlns:p14="http://schemas.microsoft.com/office/powerpoint/2010/main" val="22814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exercise </a:t>
            </a:r>
          </a:p>
        </p:txBody>
      </p:sp>
      <p:sp>
        <p:nvSpPr>
          <p:cNvPr id="3" name="Content Placeholder 2"/>
          <p:cNvSpPr>
            <a:spLocks noGrp="1"/>
          </p:cNvSpPr>
          <p:nvPr>
            <p:ph idx="1"/>
          </p:nvPr>
        </p:nvSpPr>
        <p:spPr>
          <a:xfrm>
            <a:off x="1484520" y="1546213"/>
            <a:ext cx="8733483" cy="4023360"/>
          </a:xfrm>
        </p:spPr>
        <p:txBody>
          <a:bodyPr>
            <a:normAutofit lnSpcReduction="10000"/>
          </a:bodyPr>
          <a:lstStyle/>
          <a:p>
            <a:r>
              <a:rPr lang="en-US" sz="2800" dirty="0"/>
              <a:t>STEP 1: Start with a Beginner’s Mind</a:t>
            </a:r>
          </a:p>
          <a:p>
            <a:r>
              <a:rPr lang="en-US" sz="2800" dirty="0"/>
              <a:t>STEP 2: Create Your List of Personal Values</a:t>
            </a:r>
          </a:p>
          <a:p>
            <a:r>
              <a:rPr lang="en-US" sz="2800" dirty="0"/>
              <a:t>STEP 3: Chunk Your Personal Values into Related Groups</a:t>
            </a:r>
          </a:p>
          <a:p>
            <a:r>
              <a:rPr lang="en-US" sz="2800" dirty="0"/>
              <a:t>STEP 4: Highlight the Central Theme of Each Value Group</a:t>
            </a:r>
          </a:p>
          <a:p>
            <a:r>
              <a:rPr lang="en-US" sz="2800" dirty="0"/>
              <a:t>STEP 5: Determine Your Top Personal Core Values</a:t>
            </a:r>
          </a:p>
          <a:p>
            <a:r>
              <a:rPr lang="en-US" sz="2800" dirty="0"/>
              <a:t>STEP 6: Give Your Personal Values Richer Context</a:t>
            </a:r>
          </a:p>
          <a:p>
            <a:r>
              <a:rPr lang="en-US" sz="2800" dirty="0"/>
              <a:t>STEP 7: Test the Ecology of Each Value</a:t>
            </a:r>
          </a:p>
        </p:txBody>
      </p:sp>
      <p:sp>
        <p:nvSpPr>
          <p:cNvPr id="6" name="Date Placeholder 5">
            <a:extLst>
              <a:ext uri="{FF2B5EF4-FFF2-40B4-BE49-F238E27FC236}">
                <a16:creationId xmlns:a16="http://schemas.microsoft.com/office/drawing/2014/main" id="{095FFBD0-3341-2BC2-86BE-B9BB9D13C98D}"/>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80A51ECE-38C2-DE50-A4AF-80A9B59F12F3}"/>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821C726B-9A8C-35B0-465C-A022481038A6}"/>
              </a:ext>
            </a:extLst>
          </p:cNvPr>
          <p:cNvSpPr>
            <a:spLocks noGrp="1"/>
          </p:cNvSpPr>
          <p:nvPr>
            <p:ph type="sldNum" sz="quarter" idx="12"/>
          </p:nvPr>
        </p:nvSpPr>
        <p:spPr/>
        <p:txBody>
          <a:bodyPr/>
          <a:lstStyle/>
          <a:p>
            <a:fld id="{B5CEABB6-07DC-46E8-9B57-56EC44A396E5}" type="slidenum">
              <a:rPr lang="en-US" smtClean="0"/>
              <a:t>32</a:t>
            </a:fld>
            <a:endParaRPr lang="en-US" dirty="0"/>
          </a:p>
        </p:txBody>
      </p:sp>
    </p:spTree>
    <p:extLst>
      <p:ext uri="{BB962C8B-B14F-4D97-AF65-F5344CB8AC3E}">
        <p14:creationId xmlns:p14="http://schemas.microsoft.com/office/powerpoint/2010/main" val="251177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EB61-4CFB-4A28-BFBD-9B5B6696614A}"/>
              </a:ext>
            </a:extLst>
          </p:cNvPr>
          <p:cNvSpPr>
            <a:spLocks noGrp="1"/>
          </p:cNvSpPr>
          <p:nvPr>
            <p:ph type="title"/>
          </p:nvPr>
        </p:nvSpPr>
        <p:spPr/>
        <p:txBody>
          <a:bodyPr/>
          <a:lstStyle/>
          <a:p>
            <a:r>
              <a:rPr lang="en-US" dirty="0"/>
              <a:t>Johari window exercise</a:t>
            </a:r>
          </a:p>
        </p:txBody>
      </p:sp>
      <p:pic>
        <p:nvPicPr>
          <p:cNvPr id="5" name="Content Placeholder 4">
            <a:extLst>
              <a:ext uri="{FF2B5EF4-FFF2-40B4-BE49-F238E27FC236}">
                <a16:creationId xmlns:a16="http://schemas.microsoft.com/office/drawing/2014/main" id="{6FA77B13-7BCA-4C96-A6E3-02FECB7BFAF5}"/>
              </a:ext>
            </a:extLst>
          </p:cNvPr>
          <p:cNvPicPr>
            <a:picLocks noGrp="1" noChangeAspect="1"/>
          </p:cNvPicPr>
          <p:nvPr>
            <p:ph idx="1"/>
          </p:nvPr>
        </p:nvPicPr>
        <p:blipFill>
          <a:blip r:embed="rId2"/>
          <a:stretch>
            <a:fillRect/>
          </a:stretch>
        </p:blipFill>
        <p:spPr>
          <a:xfrm>
            <a:off x="5884164" y="1394100"/>
            <a:ext cx="5913864" cy="4715844"/>
          </a:xfrm>
        </p:spPr>
      </p:pic>
      <p:sp>
        <p:nvSpPr>
          <p:cNvPr id="6" name="Content Placeholder 2">
            <a:extLst>
              <a:ext uri="{FF2B5EF4-FFF2-40B4-BE49-F238E27FC236}">
                <a16:creationId xmlns:a16="http://schemas.microsoft.com/office/drawing/2014/main" id="{29B54D17-1E82-4667-9028-672FA231BF26}"/>
              </a:ext>
            </a:extLst>
          </p:cNvPr>
          <p:cNvSpPr txBox="1">
            <a:spLocks/>
          </p:cNvSpPr>
          <p:nvPr/>
        </p:nvSpPr>
        <p:spPr>
          <a:xfrm>
            <a:off x="838200" y="2086584"/>
            <a:ext cx="4700811"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Johari Window: A graphic model of awareness in interpersonal relations</a:t>
            </a:r>
          </a:p>
          <a:p>
            <a:r>
              <a:rPr lang="en-US" dirty="0"/>
              <a:t>Developed by Joseph Luft (1916–2014) and Harrington Ingham (1916–1995) in 1955</a:t>
            </a:r>
          </a:p>
          <a:p>
            <a:endParaRPr lang="en-US" dirty="0"/>
          </a:p>
          <a:p>
            <a:endParaRPr lang="en-US" dirty="0"/>
          </a:p>
          <a:p>
            <a:endParaRPr lang="en-US" dirty="0"/>
          </a:p>
          <a:p>
            <a:r>
              <a:rPr lang="en-US" dirty="0"/>
              <a:t>Façade - mystery</a:t>
            </a:r>
          </a:p>
          <a:p>
            <a:endParaRPr lang="en-US" dirty="0"/>
          </a:p>
        </p:txBody>
      </p:sp>
      <p:sp>
        <p:nvSpPr>
          <p:cNvPr id="8" name="Date Placeholder 7">
            <a:extLst>
              <a:ext uri="{FF2B5EF4-FFF2-40B4-BE49-F238E27FC236}">
                <a16:creationId xmlns:a16="http://schemas.microsoft.com/office/drawing/2014/main" id="{0E27F986-5F92-9048-4254-6CEC18D815FF}"/>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F5CFE24C-80C5-E29B-679D-DBDD48C4CFB0}"/>
              </a:ext>
            </a:extLst>
          </p:cNvPr>
          <p:cNvSpPr>
            <a:spLocks noGrp="1"/>
          </p:cNvSpPr>
          <p:nvPr>
            <p:ph type="ftr" sz="quarter" idx="11"/>
          </p:nvPr>
        </p:nvSpPr>
        <p:spPr/>
        <p:txBody>
          <a:bodyPr/>
          <a:lstStyle/>
          <a:p>
            <a:r>
              <a:rPr lang="en-US"/>
              <a:t>Lecture 3 - Values, beliefs, attitudes and Character</a:t>
            </a:r>
            <a:endParaRPr lang="en-US" dirty="0"/>
          </a:p>
        </p:txBody>
      </p:sp>
      <p:sp>
        <p:nvSpPr>
          <p:cNvPr id="10" name="Slide Number Placeholder 9">
            <a:extLst>
              <a:ext uri="{FF2B5EF4-FFF2-40B4-BE49-F238E27FC236}">
                <a16:creationId xmlns:a16="http://schemas.microsoft.com/office/drawing/2014/main" id="{CBA37537-31F1-0D73-BED5-CE0019CAF1A6}"/>
              </a:ext>
            </a:extLst>
          </p:cNvPr>
          <p:cNvSpPr>
            <a:spLocks noGrp="1"/>
          </p:cNvSpPr>
          <p:nvPr>
            <p:ph type="sldNum" sz="quarter" idx="12"/>
          </p:nvPr>
        </p:nvSpPr>
        <p:spPr/>
        <p:txBody>
          <a:bodyPr/>
          <a:lstStyle/>
          <a:p>
            <a:fld id="{B5CEABB6-07DC-46E8-9B57-56EC44A396E5}" type="slidenum">
              <a:rPr lang="en-US" smtClean="0"/>
              <a:t>33</a:t>
            </a:fld>
            <a:endParaRPr lang="en-US" dirty="0"/>
          </a:p>
        </p:txBody>
      </p:sp>
    </p:spTree>
    <p:extLst>
      <p:ext uri="{BB962C8B-B14F-4D97-AF65-F5344CB8AC3E}">
        <p14:creationId xmlns:p14="http://schemas.microsoft.com/office/powerpoint/2010/main" val="1957311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04A7D-E311-457C-950C-7B7989CBA680}"/>
              </a:ext>
            </a:extLst>
          </p:cNvPr>
          <p:cNvSpPr>
            <a:spLocks noGrp="1"/>
          </p:cNvSpPr>
          <p:nvPr>
            <p:ph type="title"/>
          </p:nvPr>
        </p:nvSpPr>
        <p:spPr>
          <a:xfrm>
            <a:off x="1024129" y="585216"/>
            <a:ext cx="3779085" cy="1499616"/>
          </a:xfrm>
        </p:spPr>
        <p:txBody>
          <a:bodyPr>
            <a:normAutofit/>
          </a:bodyPr>
          <a:lstStyle/>
          <a:p>
            <a:r>
              <a:rPr lang="en-US" dirty="0">
                <a:solidFill>
                  <a:srgbClr val="FFFFFF"/>
                </a:solidFill>
              </a:rPr>
              <a:t>Johari Window</a:t>
            </a:r>
          </a:p>
        </p:txBody>
      </p:sp>
      <p:pic>
        <p:nvPicPr>
          <p:cNvPr id="5" name="Picture 4">
            <a:extLst>
              <a:ext uri="{FF2B5EF4-FFF2-40B4-BE49-F238E27FC236}">
                <a16:creationId xmlns:a16="http://schemas.microsoft.com/office/drawing/2014/main" id="{0A04CF14-6766-45E7-8A5C-E1C3563D8187}"/>
              </a:ext>
            </a:extLst>
          </p:cNvPr>
          <p:cNvPicPr>
            <a:picLocks noChangeAspect="1"/>
          </p:cNvPicPr>
          <p:nvPr/>
        </p:nvPicPr>
        <p:blipFill>
          <a:blip r:embed="rId2"/>
          <a:stretch>
            <a:fillRect/>
          </a:stretch>
        </p:blipFill>
        <p:spPr>
          <a:xfrm>
            <a:off x="2453148" y="304800"/>
            <a:ext cx="7285703" cy="5664632"/>
          </a:xfrm>
          <a:prstGeom prst="rect">
            <a:avLst/>
          </a:prstGeom>
        </p:spPr>
      </p:pic>
      <p:sp>
        <p:nvSpPr>
          <p:cNvPr id="4" name="Date Placeholder 3">
            <a:extLst>
              <a:ext uri="{FF2B5EF4-FFF2-40B4-BE49-F238E27FC236}">
                <a16:creationId xmlns:a16="http://schemas.microsoft.com/office/drawing/2014/main" id="{40AF2DC7-60A1-D8E8-EC7A-66618138FC83}"/>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B2936E20-9335-9DCD-6DE3-EF8467F6DA48}"/>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23C74C12-B9D5-537B-5106-96B2F51C8D91}"/>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extLst>
      <p:ext uri="{BB962C8B-B14F-4D97-AF65-F5344CB8AC3E}">
        <p14:creationId xmlns:p14="http://schemas.microsoft.com/office/powerpoint/2010/main" val="2416926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Concluding remarks</a:t>
            </a:r>
          </a:p>
        </p:txBody>
      </p:sp>
      <p:sp>
        <p:nvSpPr>
          <p:cNvPr id="3" name="Content Placeholder 2"/>
          <p:cNvSpPr>
            <a:spLocks noGrp="1"/>
          </p:cNvSpPr>
          <p:nvPr>
            <p:ph idx="1"/>
          </p:nvPr>
        </p:nvSpPr>
        <p:spPr/>
        <p:txBody>
          <a:bodyPr>
            <a:normAutofit/>
          </a:bodyPr>
          <a:lstStyle/>
          <a:p>
            <a:pPr>
              <a:lnSpc>
                <a:spcPct val="100000"/>
              </a:lnSpc>
            </a:pPr>
            <a:r>
              <a:rPr lang="en-US" sz="2800" dirty="0"/>
              <a:t>Knowing values, beliefs and attitudes helps us to develop a compelling character, to live a remarkable professional life</a:t>
            </a:r>
          </a:p>
          <a:p>
            <a:pPr>
              <a:lnSpc>
                <a:spcPct val="100000"/>
              </a:lnSpc>
            </a:pPr>
            <a:r>
              <a:rPr lang="en-US" sz="2800" dirty="0"/>
              <a:t>Industry always emphasize, “We hire individuals with good values and attitudes, because with those qualities, developing their technical skills is a simple task”</a:t>
            </a:r>
          </a:p>
          <a:p>
            <a:pPr>
              <a:lnSpc>
                <a:spcPct val="100000"/>
              </a:lnSpc>
            </a:pPr>
            <a:r>
              <a:rPr lang="en-US" sz="2800" dirty="0"/>
              <a:t>Know thyself – Socrates</a:t>
            </a:r>
          </a:p>
          <a:p>
            <a:pPr>
              <a:lnSpc>
                <a:spcPct val="100000"/>
              </a:lnSpc>
            </a:pPr>
            <a:r>
              <a:rPr lang="en-US" sz="2800" dirty="0"/>
              <a:t>Knowing yourself is the beginning of all wisdom – </a:t>
            </a:r>
            <a:r>
              <a:rPr lang="en-US" sz="2800" dirty="0" err="1"/>
              <a:t>Aristotal</a:t>
            </a:r>
            <a:endParaRPr lang="en-US" sz="2800" dirty="0"/>
          </a:p>
          <a:p>
            <a:pPr>
              <a:lnSpc>
                <a:spcPct val="100000"/>
              </a:lnSpc>
            </a:pPr>
            <a:endParaRPr lang="en-US" sz="2800" dirty="0"/>
          </a:p>
          <a:p>
            <a:endParaRPr lang="en-US" sz="2800" dirty="0"/>
          </a:p>
        </p:txBody>
      </p:sp>
      <p:sp>
        <p:nvSpPr>
          <p:cNvPr id="5" name="Date Placeholder 4">
            <a:extLst>
              <a:ext uri="{FF2B5EF4-FFF2-40B4-BE49-F238E27FC236}">
                <a16:creationId xmlns:a16="http://schemas.microsoft.com/office/drawing/2014/main" id="{5D32122B-D1C1-421D-D812-7F381E773A22}"/>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C69F282-CDBA-D150-EFAA-686233587C86}"/>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A87DAFBC-AFA0-8D7A-5943-56829A8D5019}"/>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extLst>
      <p:ext uri="{BB962C8B-B14F-4D97-AF65-F5344CB8AC3E}">
        <p14:creationId xmlns:p14="http://schemas.microsoft.com/office/powerpoint/2010/main" val="1709996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A793-8207-423E-8086-A057C1894C58}"/>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3838F62D-00C1-4A0A-936F-D8787B2260E2}"/>
              </a:ext>
            </a:extLst>
          </p:cNvPr>
          <p:cNvSpPr>
            <a:spLocks noGrp="1"/>
          </p:cNvSpPr>
          <p:nvPr>
            <p:ph idx="1"/>
          </p:nvPr>
        </p:nvSpPr>
        <p:spPr/>
        <p:txBody>
          <a:bodyPr>
            <a:normAutofit/>
          </a:bodyPr>
          <a:lstStyle/>
          <a:p>
            <a:pPr>
              <a:lnSpc>
                <a:spcPct val="100000"/>
              </a:lnSpc>
            </a:pPr>
            <a:r>
              <a:rPr lang="en-US" dirty="0"/>
              <a:t>- </a:t>
            </a:r>
            <a:r>
              <a:rPr lang="en-US" sz="2800" dirty="0"/>
              <a:t>Write “About Me” paragraph to a CV highlighting your core values. This may contain 5-6 Sentences (60~75 words). </a:t>
            </a:r>
          </a:p>
          <a:p>
            <a:pPr>
              <a:lnSpc>
                <a:spcPct val="100000"/>
              </a:lnSpc>
            </a:pPr>
            <a:r>
              <a:rPr lang="en-US" sz="2800" dirty="0"/>
              <a:t>- Complete Johari window exercise by getting feedback from your parents, friends, teammates, teachers</a:t>
            </a:r>
          </a:p>
          <a:p>
            <a:pPr>
              <a:lnSpc>
                <a:spcPct val="100000"/>
              </a:lnSpc>
            </a:pPr>
            <a:r>
              <a:rPr lang="en-US" sz="2800" dirty="0"/>
              <a:t>- Write a reflective journal on an incident/situation in real life that you faced where content discussed in this lecture </a:t>
            </a:r>
            <a:r>
              <a:rPr lang="en-US" sz="2800" u="sng" dirty="0"/>
              <a:t>will be useful</a:t>
            </a:r>
            <a:r>
              <a:rPr lang="en-US" sz="2800" dirty="0"/>
              <a:t>/</a:t>
            </a:r>
            <a:r>
              <a:rPr lang="en-US" sz="2800" u="sng" dirty="0"/>
              <a:t>can be put into practice</a:t>
            </a:r>
          </a:p>
        </p:txBody>
      </p:sp>
      <p:sp>
        <p:nvSpPr>
          <p:cNvPr id="6" name="Date Placeholder 5">
            <a:extLst>
              <a:ext uri="{FF2B5EF4-FFF2-40B4-BE49-F238E27FC236}">
                <a16:creationId xmlns:a16="http://schemas.microsoft.com/office/drawing/2014/main" id="{D06573C1-9EAC-0007-4460-B225D73FD14E}"/>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E75ED75F-52DE-928E-73D3-D8FF3834A8F6}"/>
              </a:ext>
            </a:extLst>
          </p:cNvPr>
          <p:cNvSpPr>
            <a:spLocks noGrp="1"/>
          </p:cNvSpPr>
          <p:nvPr>
            <p:ph type="ftr" sz="quarter" idx="11"/>
          </p:nvPr>
        </p:nvSpPr>
        <p:spPr/>
        <p:txBody>
          <a:bodyPr/>
          <a:lstStyle/>
          <a:p>
            <a:r>
              <a:rPr lang="en-US"/>
              <a:t>Lecture 3 - Values, beliefs, attitudes and Character</a:t>
            </a:r>
            <a:endParaRPr lang="en-US" dirty="0"/>
          </a:p>
        </p:txBody>
      </p:sp>
      <p:sp>
        <p:nvSpPr>
          <p:cNvPr id="8" name="Slide Number Placeholder 7">
            <a:extLst>
              <a:ext uri="{FF2B5EF4-FFF2-40B4-BE49-F238E27FC236}">
                <a16:creationId xmlns:a16="http://schemas.microsoft.com/office/drawing/2014/main" id="{6A263348-B647-FD46-29B6-DC4ADE9C830B}"/>
              </a:ext>
            </a:extLst>
          </p:cNvPr>
          <p:cNvSpPr>
            <a:spLocks noGrp="1"/>
          </p:cNvSpPr>
          <p:nvPr>
            <p:ph type="sldNum" sz="quarter" idx="12"/>
          </p:nvPr>
        </p:nvSpPr>
        <p:spPr/>
        <p:txBody>
          <a:bodyPr/>
          <a:lstStyle/>
          <a:p>
            <a:fld id="{B5CEABB6-07DC-46E8-9B57-56EC44A396E5}" type="slidenum">
              <a:rPr lang="en-US" smtClean="0"/>
              <a:t>36</a:t>
            </a:fld>
            <a:endParaRPr lang="en-US" dirty="0"/>
          </a:p>
        </p:txBody>
      </p:sp>
    </p:spTree>
    <p:extLst>
      <p:ext uri="{BB962C8B-B14F-4D97-AF65-F5344CB8AC3E}">
        <p14:creationId xmlns:p14="http://schemas.microsoft.com/office/powerpoint/2010/main" val="2187724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EE723F0-3A27-64CF-5404-91A8EA64F76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3 - Values, beliefs, attitudes and Character</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37</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E718D-7D46-D463-B7DC-40C09BD81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B12E4-C94B-95AC-4BCD-8E04BEBAA6DA}"/>
              </a:ext>
            </a:extLst>
          </p:cNvPr>
          <p:cNvSpPr>
            <a:spLocks noGrp="1"/>
          </p:cNvSpPr>
          <p:nvPr>
            <p:ph type="title"/>
          </p:nvPr>
        </p:nvSpPr>
        <p:spPr>
          <a:xfrm>
            <a:off x="838200" y="353848"/>
            <a:ext cx="10515600" cy="640080"/>
          </a:xfrm>
        </p:spPr>
        <p:txBody>
          <a:bodyPr/>
          <a:lstStyle/>
          <a:p>
            <a:r>
              <a:rPr lang="en-US" dirty="0"/>
              <a:t>List of Values:</a:t>
            </a:r>
          </a:p>
        </p:txBody>
      </p:sp>
      <p:sp>
        <p:nvSpPr>
          <p:cNvPr id="3" name="Content Placeholder 2">
            <a:extLst>
              <a:ext uri="{FF2B5EF4-FFF2-40B4-BE49-F238E27FC236}">
                <a16:creationId xmlns:a16="http://schemas.microsoft.com/office/drawing/2014/main" id="{18591369-6DF4-2115-A02B-8CDFCED24CC8}"/>
              </a:ext>
            </a:extLst>
          </p:cNvPr>
          <p:cNvSpPr>
            <a:spLocks noGrp="1"/>
          </p:cNvSpPr>
          <p:nvPr>
            <p:ph idx="1"/>
          </p:nvPr>
        </p:nvSpPr>
        <p:spPr>
          <a:xfrm>
            <a:off x="1024128" y="1342756"/>
            <a:ext cx="10143744" cy="4664765"/>
          </a:xfrm>
        </p:spPr>
        <p:txBody>
          <a:bodyPr>
            <a:normAutofit fontScale="62500" lnSpcReduction="20000"/>
          </a:bodyPr>
          <a:lstStyle/>
          <a:p>
            <a:pPr>
              <a:lnSpc>
                <a:spcPct val="120000"/>
              </a:lnSpc>
              <a:spcBef>
                <a:spcPts val="600"/>
              </a:spcBef>
            </a:pPr>
            <a:r>
              <a:rPr lang="en-US" sz="3200" b="1" dirty="0"/>
              <a:t>Integrity</a:t>
            </a:r>
            <a:r>
              <a:rPr lang="en-US" sz="3200" dirty="0"/>
              <a:t>: Acting in accordance with strong moral and ethical principles. It involves being honest, reliable, and consistent in one's actions and words.</a:t>
            </a:r>
          </a:p>
          <a:p>
            <a:pPr>
              <a:lnSpc>
                <a:spcPct val="120000"/>
              </a:lnSpc>
              <a:spcBef>
                <a:spcPts val="600"/>
              </a:spcBef>
            </a:pPr>
            <a:endParaRPr lang="en-US" sz="3200" dirty="0"/>
          </a:p>
          <a:p>
            <a:pPr>
              <a:lnSpc>
                <a:spcPct val="120000"/>
              </a:lnSpc>
              <a:spcBef>
                <a:spcPts val="600"/>
              </a:spcBef>
            </a:pPr>
            <a:r>
              <a:rPr lang="en-US" sz="3200" b="1" dirty="0"/>
              <a:t>Kindness</a:t>
            </a:r>
            <a:r>
              <a:rPr lang="en-US" sz="3200" dirty="0"/>
              <a:t>: Showing consideration and concern for others, being friendly, generous, and compassionate.</a:t>
            </a:r>
          </a:p>
          <a:p>
            <a:pPr>
              <a:lnSpc>
                <a:spcPct val="120000"/>
              </a:lnSpc>
              <a:spcBef>
                <a:spcPts val="600"/>
              </a:spcBef>
            </a:pPr>
            <a:endParaRPr lang="en-US" sz="3200" dirty="0"/>
          </a:p>
          <a:p>
            <a:pPr>
              <a:lnSpc>
                <a:spcPct val="120000"/>
              </a:lnSpc>
              <a:spcBef>
                <a:spcPts val="600"/>
              </a:spcBef>
            </a:pPr>
            <a:r>
              <a:rPr lang="en-US" sz="3200" b="1" dirty="0"/>
              <a:t>Honesty</a:t>
            </a:r>
            <a:r>
              <a:rPr lang="en-US" sz="3200" dirty="0"/>
              <a:t>: Being truthful and sincere in one's words and actions, free from deceit and fraud.</a:t>
            </a:r>
          </a:p>
          <a:p>
            <a:pPr>
              <a:lnSpc>
                <a:spcPct val="120000"/>
              </a:lnSpc>
              <a:spcBef>
                <a:spcPts val="600"/>
              </a:spcBef>
            </a:pPr>
            <a:endParaRPr lang="en-US" sz="3200" dirty="0"/>
          </a:p>
          <a:p>
            <a:pPr>
              <a:lnSpc>
                <a:spcPct val="120000"/>
              </a:lnSpc>
              <a:spcBef>
                <a:spcPts val="600"/>
              </a:spcBef>
            </a:pPr>
            <a:r>
              <a:rPr lang="en-US" sz="3200" b="1" dirty="0"/>
              <a:t>Financial Security</a:t>
            </a:r>
            <a:r>
              <a:rPr lang="en-US" sz="3200" dirty="0"/>
              <a:t>: Ensuring stability and protection of one's financial resources, having enough savings and income to maintain a comfortable standard of living.</a:t>
            </a:r>
          </a:p>
          <a:p>
            <a:pPr>
              <a:lnSpc>
                <a:spcPct val="120000"/>
              </a:lnSpc>
              <a:spcBef>
                <a:spcPts val="600"/>
              </a:spcBef>
            </a:pPr>
            <a:endParaRPr lang="en-US" sz="3200" dirty="0"/>
          </a:p>
          <a:p>
            <a:pPr>
              <a:lnSpc>
                <a:spcPct val="120000"/>
              </a:lnSpc>
              <a:spcBef>
                <a:spcPts val="600"/>
              </a:spcBef>
            </a:pPr>
            <a:r>
              <a:rPr lang="en-US" sz="3200" b="1" dirty="0"/>
              <a:t>Freedom</a:t>
            </a:r>
            <a:r>
              <a:rPr lang="en-US" sz="3200" dirty="0"/>
              <a:t>: Having the power to act, speak, or think as one wants without restraint or hindrance.</a:t>
            </a:r>
          </a:p>
        </p:txBody>
      </p:sp>
      <p:sp>
        <p:nvSpPr>
          <p:cNvPr id="4" name="Date Placeholder 3">
            <a:extLst>
              <a:ext uri="{FF2B5EF4-FFF2-40B4-BE49-F238E27FC236}">
                <a16:creationId xmlns:a16="http://schemas.microsoft.com/office/drawing/2014/main" id="{59A0F9F2-7E0A-947B-A070-2CDECA6F669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A057096-24A5-AC5A-12BA-130FB3F25372}"/>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DABC2A96-09F3-1CE6-4450-56ED60AA9A57}"/>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64415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C96B-FA7E-F461-05D3-7D0F80194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20852-AF74-A5D4-9E7B-06FDB6794861}"/>
              </a:ext>
            </a:extLst>
          </p:cNvPr>
          <p:cNvSpPr>
            <a:spLocks noGrp="1"/>
          </p:cNvSpPr>
          <p:nvPr>
            <p:ph type="title"/>
          </p:nvPr>
        </p:nvSpPr>
        <p:spPr>
          <a:xfrm>
            <a:off x="838200" y="353848"/>
            <a:ext cx="10515600" cy="640080"/>
          </a:xfrm>
        </p:spPr>
        <p:txBody>
          <a:bodyPr/>
          <a:lstStyle/>
          <a:p>
            <a:r>
              <a:rPr lang="en-US" dirty="0"/>
              <a:t>List of Values:</a:t>
            </a:r>
          </a:p>
        </p:txBody>
      </p:sp>
      <p:sp>
        <p:nvSpPr>
          <p:cNvPr id="3" name="Content Placeholder 2">
            <a:extLst>
              <a:ext uri="{FF2B5EF4-FFF2-40B4-BE49-F238E27FC236}">
                <a16:creationId xmlns:a16="http://schemas.microsoft.com/office/drawing/2014/main" id="{97348732-9536-8C40-A50C-B0FBFAE3AD27}"/>
              </a:ext>
            </a:extLst>
          </p:cNvPr>
          <p:cNvSpPr>
            <a:spLocks noGrp="1"/>
          </p:cNvSpPr>
          <p:nvPr>
            <p:ph idx="1"/>
          </p:nvPr>
        </p:nvSpPr>
        <p:spPr>
          <a:xfrm>
            <a:off x="1024128" y="1342756"/>
            <a:ext cx="10143744" cy="4664765"/>
          </a:xfrm>
        </p:spPr>
        <p:txBody>
          <a:bodyPr>
            <a:normAutofit fontScale="62500" lnSpcReduction="20000"/>
          </a:bodyPr>
          <a:lstStyle/>
          <a:p>
            <a:pPr>
              <a:lnSpc>
                <a:spcPct val="120000"/>
              </a:lnSpc>
              <a:spcBef>
                <a:spcPts val="600"/>
              </a:spcBef>
            </a:pPr>
            <a:r>
              <a:rPr lang="en-US" sz="3200" b="1" dirty="0"/>
              <a:t>Family</a:t>
            </a:r>
            <a:r>
              <a:rPr lang="en-US" sz="3200" dirty="0"/>
              <a:t>: Valuing the relationships and connections with one's immediate and extended family members.</a:t>
            </a:r>
          </a:p>
          <a:p>
            <a:pPr>
              <a:lnSpc>
                <a:spcPct val="120000"/>
              </a:lnSpc>
              <a:spcBef>
                <a:spcPts val="600"/>
              </a:spcBef>
            </a:pPr>
            <a:endParaRPr lang="en-US" sz="3200" dirty="0"/>
          </a:p>
          <a:p>
            <a:pPr>
              <a:lnSpc>
                <a:spcPct val="120000"/>
              </a:lnSpc>
              <a:spcBef>
                <a:spcPts val="600"/>
              </a:spcBef>
            </a:pPr>
            <a:r>
              <a:rPr lang="en-US" sz="3200" b="1" dirty="0"/>
              <a:t>Friends</a:t>
            </a:r>
            <a:r>
              <a:rPr lang="en-US" sz="3200" dirty="0"/>
              <a:t>: Valuing the relationships and connections with one's friends and social network.</a:t>
            </a:r>
          </a:p>
          <a:p>
            <a:pPr>
              <a:lnSpc>
                <a:spcPct val="120000"/>
              </a:lnSpc>
              <a:spcBef>
                <a:spcPts val="600"/>
              </a:spcBef>
            </a:pPr>
            <a:endParaRPr lang="en-US" sz="3200" dirty="0"/>
          </a:p>
          <a:p>
            <a:pPr>
              <a:lnSpc>
                <a:spcPct val="120000"/>
              </a:lnSpc>
              <a:spcBef>
                <a:spcPts val="600"/>
              </a:spcBef>
            </a:pPr>
            <a:r>
              <a:rPr lang="en-US" sz="3200" b="1" dirty="0"/>
              <a:t>Love</a:t>
            </a:r>
            <a:r>
              <a:rPr lang="en-US" sz="3200" dirty="0"/>
              <a:t>: Prioritizing emotional attachment, affection, and care towards others, including romantic partners, family, and friends.</a:t>
            </a:r>
          </a:p>
          <a:p>
            <a:pPr>
              <a:lnSpc>
                <a:spcPct val="120000"/>
              </a:lnSpc>
              <a:spcBef>
                <a:spcPts val="600"/>
              </a:spcBef>
            </a:pPr>
            <a:endParaRPr lang="en-US" sz="3200" dirty="0"/>
          </a:p>
          <a:p>
            <a:pPr>
              <a:lnSpc>
                <a:spcPct val="120000"/>
              </a:lnSpc>
              <a:spcBef>
                <a:spcPts val="600"/>
              </a:spcBef>
            </a:pPr>
            <a:r>
              <a:rPr lang="en-US" sz="3200" b="1" dirty="0"/>
              <a:t>Justice</a:t>
            </a:r>
            <a:r>
              <a:rPr lang="en-US" sz="3200" dirty="0"/>
              <a:t>: Believing in fairness, fair treatment, and equal rights for all individuals.t</a:t>
            </a:r>
          </a:p>
          <a:p>
            <a:pPr>
              <a:lnSpc>
                <a:spcPct val="120000"/>
              </a:lnSpc>
              <a:spcBef>
                <a:spcPts val="600"/>
              </a:spcBef>
            </a:pPr>
            <a:endParaRPr lang="en-US" sz="3200" dirty="0"/>
          </a:p>
          <a:p>
            <a:pPr>
              <a:lnSpc>
                <a:spcPct val="120000"/>
              </a:lnSpc>
              <a:spcBef>
                <a:spcPts val="600"/>
              </a:spcBef>
            </a:pPr>
            <a:r>
              <a:rPr lang="en-US" sz="3200" b="1" dirty="0"/>
              <a:t>Empathy</a:t>
            </a:r>
            <a:r>
              <a:rPr lang="en-US" sz="3200" dirty="0"/>
              <a:t>: Understanding and sharing the feelings of others, being able to put oneself in someone else's shoes.</a:t>
            </a:r>
          </a:p>
        </p:txBody>
      </p:sp>
      <p:sp>
        <p:nvSpPr>
          <p:cNvPr id="4" name="Date Placeholder 3">
            <a:extLst>
              <a:ext uri="{FF2B5EF4-FFF2-40B4-BE49-F238E27FC236}">
                <a16:creationId xmlns:a16="http://schemas.microsoft.com/office/drawing/2014/main" id="{356998BE-D314-EA32-FF44-7551BD5DCAC8}"/>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57DCB7D-AE7C-6947-BEA4-76B5AB57E978}"/>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4AA42304-3845-96A7-DACE-4E6F933A5D40}"/>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2903988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7B9B-AC7A-C304-E5BE-9C6A9A79F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274B7-D613-D632-25B0-BE6232AEACF5}"/>
              </a:ext>
            </a:extLst>
          </p:cNvPr>
          <p:cNvSpPr>
            <a:spLocks noGrp="1"/>
          </p:cNvSpPr>
          <p:nvPr>
            <p:ph type="title"/>
          </p:nvPr>
        </p:nvSpPr>
        <p:spPr>
          <a:xfrm>
            <a:off x="838200" y="353848"/>
            <a:ext cx="10515600" cy="640080"/>
          </a:xfrm>
        </p:spPr>
        <p:txBody>
          <a:bodyPr/>
          <a:lstStyle/>
          <a:p>
            <a:r>
              <a:rPr lang="en-US" dirty="0"/>
              <a:t>List of Values:</a:t>
            </a:r>
          </a:p>
        </p:txBody>
      </p:sp>
      <p:sp>
        <p:nvSpPr>
          <p:cNvPr id="3" name="Content Placeholder 2">
            <a:extLst>
              <a:ext uri="{FF2B5EF4-FFF2-40B4-BE49-F238E27FC236}">
                <a16:creationId xmlns:a16="http://schemas.microsoft.com/office/drawing/2014/main" id="{D59855A6-D777-AA65-7540-4F7B28AA6833}"/>
              </a:ext>
            </a:extLst>
          </p:cNvPr>
          <p:cNvSpPr>
            <a:spLocks noGrp="1"/>
          </p:cNvSpPr>
          <p:nvPr>
            <p:ph idx="1"/>
          </p:nvPr>
        </p:nvSpPr>
        <p:spPr>
          <a:xfrm>
            <a:off x="1024128" y="1342756"/>
            <a:ext cx="10143744" cy="4664765"/>
          </a:xfrm>
        </p:spPr>
        <p:txBody>
          <a:bodyPr>
            <a:normAutofit fontScale="62500" lnSpcReduction="20000"/>
          </a:bodyPr>
          <a:lstStyle/>
          <a:p>
            <a:pPr>
              <a:lnSpc>
                <a:spcPct val="120000"/>
              </a:lnSpc>
              <a:spcBef>
                <a:spcPts val="600"/>
              </a:spcBef>
            </a:pPr>
            <a:r>
              <a:rPr lang="en-US" sz="3200" b="1" dirty="0"/>
              <a:t>Learning</a:t>
            </a:r>
            <a:r>
              <a:rPr lang="en-US" sz="3200" dirty="0"/>
              <a:t>: Valuing knowledge, personal growth, and self-improvement, constantly seeking opportunities to learn and develop new skills.</a:t>
            </a:r>
          </a:p>
          <a:p>
            <a:pPr>
              <a:lnSpc>
                <a:spcPct val="120000"/>
              </a:lnSpc>
              <a:spcBef>
                <a:spcPts val="600"/>
              </a:spcBef>
            </a:pPr>
            <a:endParaRPr lang="en-US" sz="3200" dirty="0"/>
          </a:p>
          <a:p>
            <a:pPr>
              <a:lnSpc>
                <a:spcPct val="120000"/>
              </a:lnSpc>
              <a:spcBef>
                <a:spcPts val="600"/>
              </a:spcBef>
            </a:pPr>
            <a:r>
              <a:rPr lang="en-US" sz="3200" b="1" dirty="0"/>
              <a:t>Creativity</a:t>
            </a:r>
            <a:r>
              <a:rPr lang="en-US" sz="3200" dirty="0"/>
              <a:t>: Valuing innovation, originality, and imagination in one's work and life.</a:t>
            </a:r>
          </a:p>
          <a:p>
            <a:pPr>
              <a:lnSpc>
                <a:spcPct val="120000"/>
              </a:lnSpc>
              <a:spcBef>
                <a:spcPts val="600"/>
              </a:spcBef>
            </a:pPr>
            <a:endParaRPr lang="en-US" sz="3200" dirty="0"/>
          </a:p>
          <a:p>
            <a:pPr>
              <a:lnSpc>
                <a:spcPct val="120000"/>
              </a:lnSpc>
              <a:spcBef>
                <a:spcPts val="600"/>
              </a:spcBef>
            </a:pPr>
            <a:r>
              <a:rPr lang="en-US" sz="3200" b="1" dirty="0"/>
              <a:t>Loyalty</a:t>
            </a:r>
            <a:r>
              <a:rPr lang="en-US" sz="3200" dirty="0"/>
              <a:t>: Being devoted and faithful to one's commitments, responsibilities, and relationships.</a:t>
            </a:r>
          </a:p>
          <a:p>
            <a:pPr>
              <a:lnSpc>
                <a:spcPct val="120000"/>
              </a:lnSpc>
              <a:spcBef>
                <a:spcPts val="600"/>
              </a:spcBef>
            </a:pPr>
            <a:endParaRPr lang="en-US" sz="3200" dirty="0"/>
          </a:p>
          <a:p>
            <a:pPr>
              <a:lnSpc>
                <a:spcPct val="120000"/>
              </a:lnSpc>
              <a:spcBef>
                <a:spcPts val="600"/>
              </a:spcBef>
            </a:pPr>
            <a:r>
              <a:rPr lang="en-US" sz="3200" b="1" dirty="0"/>
              <a:t>Courage</a:t>
            </a:r>
            <a:r>
              <a:rPr lang="en-US" sz="3200" dirty="0"/>
              <a:t>: Being brave, bold, and fearless in the face of adversity, taking risks, and standing up for what one believes in.</a:t>
            </a:r>
          </a:p>
          <a:p>
            <a:pPr>
              <a:lnSpc>
                <a:spcPct val="120000"/>
              </a:lnSpc>
              <a:spcBef>
                <a:spcPts val="600"/>
              </a:spcBef>
            </a:pPr>
            <a:endParaRPr lang="en-US" sz="3200" dirty="0"/>
          </a:p>
          <a:p>
            <a:pPr>
              <a:lnSpc>
                <a:spcPct val="120000"/>
              </a:lnSpc>
              <a:spcBef>
                <a:spcPts val="600"/>
              </a:spcBef>
            </a:pPr>
            <a:r>
              <a:rPr lang="en-US" sz="3200" b="1" dirty="0"/>
              <a:t>Happiness</a:t>
            </a:r>
            <a:r>
              <a:rPr lang="en-US" sz="3200" dirty="0"/>
              <a:t>: Prioritizing positive emotions, joy, and well-being in one's life.</a:t>
            </a:r>
          </a:p>
        </p:txBody>
      </p:sp>
      <p:sp>
        <p:nvSpPr>
          <p:cNvPr id="4" name="Date Placeholder 3">
            <a:extLst>
              <a:ext uri="{FF2B5EF4-FFF2-40B4-BE49-F238E27FC236}">
                <a16:creationId xmlns:a16="http://schemas.microsoft.com/office/drawing/2014/main" id="{00B85D27-9BBC-0629-18AE-16FC9FDF7CA3}"/>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030D7674-010E-717B-185C-780ACE633C6A}"/>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9B586380-D7E6-9F0D-B72E-756C9057A6A3}"/>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361744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07890-BD7E-4ABF-375B-01434C0DAB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F2E2C-1D3C-AEEE-7F7E-CB9883599D7E}"/>
              </a:ext>
            </a:extLst>
          </p:cNvPr>
          <p:cNvSpPr>
            <a:spLocks noGrp="1"/>
          </p:cNvSpPr>
          <p:nvPr>
            <p:ph type="title"/>
          </p:nvPr>
        </p:nvSpPr>
        <p:spPr>
          <a:xfrm>
            <a:off x="838200" y="353848"/>
            <a:ext cx="10515600" cy="640080"/>
          </a:xfrm>
        </p:spPr>
        <p:txBody>
          <a:bodyPr/>
          <a:lstStyle/>
          <a:p>
            <a:r>
              <a:rPr lang="en-US" dirty="0"/>
              <a:t>List of Values:</a:t>
            </a:r>
          </a:p>
        </p:txBody>
      </p:sp>
      <p:sp>
        <p:nvSpPr>
          <p:cNvPr id="3" name="Content Placeholder 2">
            <a:extLst>
              <a:ext uri="{FF2B5EF4-FFF2-40B4-BE49-F238E27FC236}">
                <a16:creationId xmlns:a16="http://schemas.microsoft.com/office/drawing/2014/main" id="{54999470-6C4D-9D48-029A-CDA5DE72F7FB}"/>
              </a:ext>
            </a:extLst>
          </p:cNvPr>
          <p:cNvSpPr>
            <a:spLocks noGrp="1"/>
          </p:cNvSpPr>
          <p:nvPr>
            <p:ph idx="1"/>
          </p:nvPr>
        </p:nvSpPr>
        <p:spPr>
          <a:xfrm>
            <a:off x="1024128" y="1342756"/>
            <a:ext cx="10143744" cy="4664765"/>
          </a:xfrm>
        </p:spPr>
        <p:txBody>
          <a:bodyPr>
            <a:normAutofit fontScale="55000" lnSpcReduction="20000"/>
          </a:bodyPr>
          <a:lstStyle/>
          <a:p>
            <a:pPr>
              <a:lnSpc>
                <a:spcPct val="120000"/>
              </a:lnSpc>
              <a:spcBef>
                <a:spcPts val="600"/>
              </a:spcBef>
            </a:pPr>
            <a:r>
              <a:rPr lang="en-US" sz="3200" b="1" dirty="0"/>
              <a:t>Health</a:t>
            </a:r>
            <a:r>
              <a:rPr lang="en-US" sz="3200" dirty="0"/>
              <a:t>: Valuing physical, mental, and emotional well-being, taking care of one's body and mind.</a:t>
            </a:r>
          </a:p>
          <a:p>
            <a:pPr>
              <a:lnSpc>
                <a:spcPct val="120000"/>
              </a:lnSpc>
              <a:spcBef>
                <a:spcPts val="600"/>
              </a:spcBef>
            </a:pPr>
            <a:endParaRPr lang="en-US" sz="3200" dirty="0"/>
          </a:p>
          <a:p>
            <a:pPr>
              <a:lnSpc>
                <a:spcPct val="120000"/>
              </a:lnSpc>
              <a:spcBef>
                <a:spcPts val="600"/>
              </a:spcBef>
            </a:pPr>
            <a:r>
              <a:rPr lang="en-US" sz="3200" b="1" dirty="0"/>
              <a:t>Spirituality</a:t>
            </a:r>
            <a:r>
              <a:rPr lang="en-US" sz="3200" dirty="0"/>
              <a:t>: Believing in a higher power or a transcendent reality, having a sense of purpose and meaning in life.</a:t>
            </a:r>
          </a:p>
          <a:p>
            <a:pPr>
              <a:lnSpc>
                <a:spcPct val="120000"/>
              </a:lnSpc>
              <a:spcBef>
                <a:spcPts val="600"/>
              </a:spcBef>
            </a:pPr>
            <a:endParaRPr lang="en-US" sz="3200" dirty="0"/>
          </a:p>
          <a:p>
            <a:pPr>
              <a:lnSpc>
                <a:spcPct val="120000"/>
              </a:lnSpc>
              <a:spcBef>
                <a:spcPts val="600"/>
              </a:spcBef>
            </a:pPr>
            <a:r>
              <a:rPr lang="en-US" sz="3200" b="1" dirty="0"/>
              <a:t>Responsibility</a:t>
            </a:r>
            <a:r>
              <a:rPr lang="en-US" sz="3200" dirty="0"/>
              <a:t>: Taking ownership and accountability for one's actions, decisions, and consequences.</a:t>
            </a:r>
          </a:p>
          <a:p>
            <a:pPr>
              <a:lnSpc>
                <a:spcPct val="120000"/>
              </a:lnSpc>
              <a:spcBef>
                <a:spcPts val="600"/>
              </a:spcBef>
            </a:pPr>
            <a:endParaRPr lang="en-US" sz="3200" dirty="0"/>
          </a:p>
          <a:p>
            <a:pPr>
              <a:lnSpc>
                <a:spcPct val="120000"/>
              </a:lnSpc>
              <a:spcBef>
                <a:spcPts val="600"/>
              </a:spcBef>
            </a:pPr>
            <a:r>
              <a:rPr lang="en-US" sz="3200" b="1" dirty="0"/>
              <a:t>Respect</a:t>
            </a:r>
            <a:r>
              <a:rPr lang="en-US" sz="3200" dirty="0"/>
              <a:t>: Recognizing and valuing the worth and dignity of all individuals, treating others with kindness and politeness.</a:t>
            </a:r>
          </a:p>
          <a:p>
            <a:pPr>
              <a:lnSpc>
                <a:spcPct val="120000"/>
              </a:lnSpc>
              <a:spcBef>
                <a:spcPts val="600"/>
              </a:spcBef>
            </a:pPr>
            <a:endParaRPr lang="en-US" sz="3200" dirty="0"/>
          </a:p>
          <a:p>
            <a:pPr>
              <a:lnSpc>
                <a:spcPct val="120000"/>
              </a:lnSpc>
              <a:spcBef>
                <a:spcPts val="600"/>
              </a:spcBef>
            </a:pPr>
            <a:r>
              <a:rPr lang="en-US" sz="3200" b="1" dirty="0"/>
              <a:t>Generosity</a:t>
            </a:r>
            <a:r>
              <a:rPr lang="en-US" sz="3200" dirty="0"/>
              <a:t>: Being willing and able to give and share one's time, resources, and talents with others.</a:t>
            </a:r>
          </a:p>
        </p:txBody>
      </p:sp>
      <p:sp>
        <p:nvSpPr>
          <p:cNvPr id="4" name="Date Placeholder 3">
            <a:extLst>
              <a:ext uri="{FF2B5EF4-FFF2-40B4-BE49-F238E27FC236}">
                <a16:creationId xmlns:a16="http://schemas.microsoft.com/office/drawing/2014/main" id="{5ED93368-3E46-BC2A-F025-E17DB54D198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188D41A-83CC-7952-2750-ABCEEDD01E09}"/>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8D2053B2-056C-2ABB-3CFC-FF85C210A121}"/>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105999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1A37F-635B-344A-9292-A3CDB6098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1BEDD-0401-576A-4B4D-C40A5A635732}"/>
              </a:ext>
            </a:extLst>
          </p:cNvPr>
          <p:cNvSpPr>
            <a:spLocks noGrp="1"/>
          </p:cNvSpPr>
          <p:nvPr>
            <p:ph type="title"/>
          </p:nvPr>
        </p:nvSpPr>
        <p:spPr>
          <a:xfrm>
            <a:off x="838200" y="353848"/>
            <a:ext cx="10515600" cy="640080"/>
          </a:xfrm>
        </p:spPr>
        <p:txBody>
          <a:bodyPr/>
          <a:lstStyle/>
          <a:p>
            <a:r>
              <a:rPr lang="en-US" dirty="0"/>
              <a:t>List of Values:</a:t>
            </a:r>
          </a:p>
        </p:txBody>
      </p:sp>
      <p:sp>
        <p:nvSpPr>
          <p:cNvPr id="3" name="Content Placeholder 2">
            <a:extLst>
              <a:ext uri="{FF2B5EF4-FFF2-40B4-BE49-F238E27FC236}">
                <a16:creationId xmlns:a16="http://schemas.microsoft.com/office/drawing/2014/main" id="{9960BA3A-E327-F7E8-1F5B-867C1647734E}"/>
              </a:ext>
            </a:extLst>
          </p:cNvPr>
          <p:cNvSpPr>
            <a:spLocks noGrp="1"/>
          </p:cNvSpPr>
          <p:nvPr>
            <p:ph idx="1"/>
          </p:nvPr>
        </p:nvSpPr>
        <p:spPr>
          <a:xfrm>
            <a:off x="1024128" y="1342756"/>
            <a:ext cx="10143744" cy="4664765"/>
          </a:xfrm>
        </p:spPr>
        <p:txBody>
          <a:bodyPr>
            <a:normAutofit fontScale="62500" lnSpcReduction="20000"/>
          </a:bodyPr>
          <a:lstStyle/>
          <a:p>
            <a:pPr>
              <a:lnSpc>
                <a:spcPct val="120000"/>
              </a:lnSpc>
              <a:spcBef>
                <a:spcPts val="600"/>
              </a:spcBef>
            </a:pPr>
            <a:r>
              <a:rPr lang="en-US" sz="3200" b="1" dirty="0"/>
              <a:t>Gratitude</a:t>
            </a:r>
            <a:r>
              <a:rPr lang="en-US" sz="3200" dirty="0"/>
              <a:t>: Appreciating and expressing thanks for the good things in one's life, being thankful for the people, experiences, and opportunities.</a:t>
            </a:r>
          </a:p>
          <a:p>
            <a:pPr>
              <a:lnSpc>
                <a:spcPct val="120000"/>
              </a:lnSpc>
              <a:spcBef>
                <a:spcPts val="600"/>
              </a:spcBef>
            </a:pPr>
            <a:endParaRPr lang="en-US" sz="3200" dirty="0"/>
          </a:p>
          <a:p>
            <a:pPr>
              <a:lnSpc>
                <a:spcPct val="120000"/>
              </a:lnSpc>
              <a:spcBef>
                <a:spcPts val="600"/>
              </a:spcBef>
            </a:pPr>
            <a:r>
              <a:rPr lang="en-US" sz="3200" b="1" dirty="0"/>
              <a:t>Patience</a:t>
            </a:r>
            <a:r>
              <a:rPr lang="en-US" sz="3200" dirty="0"/>
              <a:t>: Being able to tolerate delay, trouble, or suffering without getting angry or upset.</a:t>
            </a:r>
          </a:p>
          <a:p>
            <a:pPr>
              <a:lnSpc>
                <a:spcPct val="120000"/>
              </a:lnSpc>
              <a:spcBef>
                <a:spcPts val="600"/>
              </a:spcBef>
            </a:pPr>
            <a:endParaRPr lang="en-US" sz="3200" dirty="0"/>
          </a:p>
          <a:p>
            <a:pPr>
              <a:lnSpc>
                <a:spcPct val="120000"/>
              </a:lnSpc>
              <a:spcBef>
                <a:spcPts val="600"/>
              </a:spcBef>
            </a:pPr>
            <a:r>
              <a:rPr lang="en-US" sz="3200" b="1" dirty="0"/>
              <a:t>Humility</a:t>
            </a:r>
            <a:r>
              <a:rPr lang="en-US" sz="3200" dirty="0"/>
              <a:t>: Being modest, respectful, and unassuming in one's self-image and abilities.</a:t>
            </a:r>
          </a:p>
          <a:p>
            <a:pPr>
              <a:lnSpc>
                <a:spcPct val="120000"/>
              </a:lnSpc>
              <a:spcBef>
                <a:spcPts val="600"/>
              </a:spcBef>
            </a:pPr>
            <a:endParaRPr lang="en-US" sz="3200" dirty="0"/>
          </a:p>
          <a:p>
            <a:pPr>
              <a:lnSpc>
                <a:spcPct val="120000"/>
              </a:lnSpc>
              <a:spcBef>
                <a:spcPts val="600"/>
              </a:spcBef>
            </a:pPr>
            <a:r>
              <a:rPr lang="en-US" sz="3200" b="1" dirty="0"/>
              <a:t>Ambition</a:t>
            </a:r>
            <a:r>
              <a:rPr lang="en-US" sz="3200" dirty="0"/>
              <a:t>: Having a strong desire and determination to achieve success, to be the best in one's field or area of expertise.</a:t>
            </a:r>
          </a:p>
          <a:p>
            <a:pPr>
              <a:lnSpc>
                <a:spcPct val="120000"/>
              </a:lnSpc>
              <a:spcBef>
                <a:spcPts val="600"/>
              </a:spcBef>
            </a:pPr>
            <a:endParaRPr lang="en-US" sz="3200" dirty="0"/>
          </a:p>
          <a:p>
            <a:pPr>
              <a:lnSpc>
                <a:spcPct val="120000"/>
              </a:lnSpc>
              <a:spcBef>
                <a:spcPts val="600"/>
              </a:spcBef>
            </a:pPr>
            <a:r>
              <a:rPr lang="en-US" sz="3200" b="1" dirty="0"/>
              <a:t>Adventure</a:t>
            </a:r>
            <a:r>
              <a:rPr lang="en-US" sz="3200" dirty="0"/>
              <a:t>: Seeking out new, exciting, and challenging experiences, being open to taking risks and exploring new territories.</a:t>
            </a:r>
          </a:p>
        </p:txBody>
      </p:sp>
      <p:sp>
        <p:nvSpPr>
          <p:cNvPr id="4" name="Date Placeholder 3">
            <a:extLst>
              <a:ext uri="{FF2B5EF4-FFF2-40B4-BE49-F238E27FC236}">
                <a16:creationId xmlns:a16="http://schemas.microsoft.com/office/drawing/2014/main" id="{3287013E-6A07-4678-147B-3629A436C50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1783F616-C41C-86AA-C514-8E82E9A79298}"/>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AA175776-80DD-AB8A-49EC-502F6957D628}"/>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extLst>
      <p:ext uri="{BB962C8B-B14F-4D97-AF65-F5344CB8AC3E}">
        <p14:creationId xmlns:p14="http://schemas.microsoft.com/office/powerpoint/2010/main" val="301524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FDA0-8EF0-A294-B880-0C20299CF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8893D-568A-E311-2B8A-16CD69300897}"/>
              </a:ext>
            </a:extLst>
          </p:cNvPr>
          <p:cNvSpPr>
            <a:spLocks noGrp="1"/>
          </p:cNvSpPr>
          <p:nvPr>
            <p:ph type="title"/>
          </p:nvPr>
        </p:nvSpPr>
        <p:spPr>
          <a:xfrm>
            <a:off x="838200" y="353848"/>
            <a:ext cx="10515600" cy="640080"/>
          </a:xfrm>
        </p:spPr>
        <p:txBody>
          <a:bodyPr/>
          <a:lstStyle/>
          <a:p>
            <a:r>
              <a:rPr lang="en-US" dirty="0"/>
              <a:t>List of Values:</a:t>
            </a:r>
          </a:p>
        </p:txBody>
      </p:sp>
      <p:sp>
        <p:nvSpPr>
          <p:cNvPr id="3" name="Content Placeholder 2">
            <a:extLst>
              <a:ext uri="{FF2B5EF4-FFF2-40B4-BE49-F238E27FC236}">
                <a16:creationId xmlns:a16="http://schemas.microsoft.com/office/drawing/2014/main" id="{956D648D-B4EA-B5CF-52F2-4560E3D1719A}"/>
              </a:ext>
            </a:extLst>
          </p:cNvPr>
          <p:cNvSpPr>
            <a:spLocks noGrp="1"/>
          </p:cNvSpPr>
          <p:nvPr>
            <p:ph idx="1"/>
          </p:nvPr>
        </p:nvSpPr>
        <p:spPr>
          <a:xfrm>
            <a:off x="1024128" y="1342756"/>
            <a:ext cx="10143744" cy="4664765"/>
          </a:xfrm>
        </p:spPr>
        <p:txBody>
          <a:bodyPr>
            <a:normAutofit/>
          </a:bodyPr>
          <a:lstStyle/>
          <a:p>
            <a:pPr>
              <a:lnSpc>
                <a:spcPct val="100000"/>
              </a:lnSpc>
              <a:spcBef>
                <a:spcPts val="600"/>
              </a:spcBef>
            </a:pPr>
            <a:r>
              <a:rPr lang="en-US" sz="2000" b="1" dirty="0"/>
              <a:t>Personal Development</a:t>
            </a:r>
          </a:p>
          <a:p>
            <a:pPr marL="0" indent="0">
              <a:lnSpc>
                <a:spcPct val="100000"/>
              </a:lnSpc>
              <a:spcBef>
                <a:spcPts val="600"/>
              </a:spcBef>
              <a:buNone/>
            </a:pPr>
            <a:endParaRPr lang="en-US" sz="2000" dirty="0"/>
          </a:p>
          <a:p>
            <a:pPr marL="0" indent="0">
              <a:lnSpc>
                <a:spcPct val="100000"/>
              </a:lnSpc>
              <a:spcBef>
                <a:spcPts val="600"/>
              </a:spcBef>
              <a:buNone/>
            </a:pPr>
            <a:r>
              <a:rPr lang="en-US" sz="2000" dirty="0"/>
              <a:t>Values are integral to personality, personal development encompasses the ongoing process of self-improvement and self-awareness, guided by those values</a:t>
            </a:r>
          </a:p>
        </p:txBody>
      </p:sp>
      <p:sp>
        <p:nvSpPr>
          <p:cNvPr id="4" name="Date Placeholder 3">
            <a:extLst>
              <a:ext uri="{FF2B5EF4-FFF2-40B4-BE49-F238E27FC236}">
                <a16:creationId xmlns:a16="http://schemas.microsoft.com/office/drawing/2014/main" id="{D4A24257-CC69-524A-B95F-1F858FC3A5D8}"/>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33DB652-D0A0-A9D5-2FB7-482117468BD0}"/>
              </a:ext>
            </a:extLst>
          </p:cNvPr>
          <p:cNvSpPr>
            <a:spLocks noGrp="1"/>
          </p:cNvSpPr>
          <p:nvPr>
            <p:ph type="ftr" sz="quarter" idx="11"/>
          </p:nvPr>
        </p:nvSpPr>
        <p:spPr/>
        <p:txBody>
          <a:bodyPr/>
          <a:lstStyle/>
          <a:p>
            <a:r>
              <a:rPr lang="en-US"/>
              <a:t>Lecture 3 - Values, beliefs, attitudes and Character</a:t>
            </a:r>
            <a:endParaRPr lang="en-US" dirty="0"/>
          </a:p>
        </p:txBody>
      </p:sp>
      <p:sp>
        <p:nvSpPr>
          <p:cNvPr id="7" name="Slide Number Placeholder 6">
            <a:extLst>
              <a:ext uri="{FF2B5EF4-FFF2-40B4-BE49-F238E27FC236}">
                <a16:creationId xmlns:a16="http://schemas.microsoft.com/office/drawing/2014/main" id="{08F0551C-276E-189F-44D9-708FA055A4D2}"/>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1875831712"/>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10145</TotalTime>
  <Words>3228</Words>
  <Application>Microsoft Office PowerPoint</Application>
  <PresentationFormat>Widescreen</PresentationFormat>
  <Paragraphs>355</Paragraphs>
  <Slides>37</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Arial</vt:lpstr>
      <vt:lpstr>Bahnschrift SemiLight Condensed</vt:lpstr>
      <vt:lpstr>Corbel</vt:lpstr>
      <vt:lpstr>Quire Sans Pro Light</vt:lpstr>
      <vt:lpstr>Segoe Print</vt:lpstr>
      <vt:lpstr>Times New Roman</vt:lpstr>
      <vt:lpstr>Tisa Offc Serif Pro</vt:lpstr>
      <vt:lpstr>Office Theme</vt:lpstr>
      <vt:lpstr>1_Office Theme</vt:lpstr>
      <vt:lpstr>2_Office Theme</vt:lpstr>
      <vt:lpstr> Values, Beliefs, Attitude and Character  “Form the basis of how we see ourselves as individuals, how we see others, and how we interpret the world in general.”  </vt:lpstr>
      <vt:lpstr>Agenda</vt:lpstr>
      <vt:lpstr>Values: What are they?</vt:lpstr>
      <vt:lpstr>List of Values:</vt:lpstr>
      <vt:lpstr>List of Values:</vt:lpstr>
      <vt:lpstr>List of Values:</vt:lpstr>
      <vt:lpstr>List of Values:</vt:lpstr>
      <vt:lpstr>List of Values:</vt:lpstr>
      <vt:lpstr>List of Values:</vt:lpstr>
      <vt:lpstr>Foundation, Focus, and Future values</vt:lpstr>
      <vt:lpstr>Foundation, Focus, and Future values</vt:lpstr>
      <vt:lpstr>Foundation, Focus, and Future values</vt:lpstr>
      <vt:lpstr>Foundation, Focus, and Future values</vt:lpstr>
      <vt:lpstr>Foundation, Focus, and Future values</vt:lpstr>
      <vt:lpstr>Foundation, Focus, and Future values</vt:lpstr>
      <vt:lpstr>Value of values</vt:lpstr>
      <vt:lpstr>Value of values</vt:lpstr>
      <vt:lpstr> Value Test  “This test is designed to help individuals discover their core values through a series of simple but developing exercises.”  </vt:lpstr>
      <vt:lpstr>Value Test</vt:lpstr>
      <vt:lpstr>Beliefs</vt:lpstr>
      <vt:lpstr>Beliefs</vt:lpstr>
      <vt:lpstr>Beliefs</vt:lpstr>
      <vt:lpstr>Attitude</vt:lpstr>
      <vt:lpstr>Attitude Model</vt:lpstr>
      <vt:lpstr>Attitude</vt:lpstr>
      <vt:lpstr>Attitude</vt:lpstr>
      <vt:lpstr>Attitude</vt:lpstr>
      <vt:lpstr>Watch the Video : To gain a deeper understanding of how self-reflection and seeing our own reflection can impact our attitudes</vt:lpstr>
      <vt:lpstr>Character</vt:lpstr>
      <vt:lpstr>How Character develops</vt:lpstr>
      <vt:lpstr>Values Exercise (attached to Course web)</vt:lpstr>
      <vt:lpstr>Values exercise </vt:lpstr>
      <vt:lpstr>Johari window exercise</vt:lpstr>
      <vt:lpstr>Johari Window</vt:lpstr>
      <vt:lpstr>Concluding remarks</vt:lpstr>
      <vt:lpstr>Exercise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564</cp:revision>
  <dcterms:created xsi:type="dcterms:W3CDTF">2003-11-26T17:06:38Z</dcterms:created>
  <dcterms:modified xsi:type="dcterms:W3CDTF">2025-07-26T18:35:34Z</dcterms:modified>
</cp:coreProperties>
</file>